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46"/>
  </p:notesMasterIdLst>
  <p:handoutMasterIdLst>
    <p:handoutMasterId r:id="rId47"/>
  </p:handoutMasterIdLst>
  <p:sldIdLst>
    <p:sldId id="282" r:id="rId5"/>
    <p:sldId id="292" r:id="rId6"/>
    <p:sldId id="293" r:id="rId7"/>
    <p:sldId id="283" r:id="rId8"/>
    <p:sldId id="291" r:id="rId9"/>
    <p:sldId id="297" r:id="rId10"/>
    <p:sldId id="298" r:id="rId11"/>
    <p:sldId id="299" r:id="rId12"/>
    <p:sldId id="300" r:id="rId13"/>
    <p:sldId id="284" r:id="rId14"/>
    <p:sldId id="304" r:id="rId15"/>
    <p:sldId id="294" r:id="rId16"/>
    <p:sldId id="301" r:id="rId17"/>
    <p:sldId id="305" r:id="rId18"/>
    <p:sldId id="302" r:id="rId19"/>
    <p:sldId id="303" r:id="rId20"/>
    <p:sldId id="295" r:id="rId21"/>
    <p:sldId id="306" r:id="rId22"/>
    <p:sldId id="308" r:id="rId23"/>
    <p:sldId id="309" r:id="rId24"/>
    <p:sldId id="310" r:id="rId25"/>
    <p:sldId id="311" r:id="rId26"/>
    <p:sldId id="312" r:id="rId27"/>
    <p:sldId id="313" r:id="rId28"/>
    <p:sldId id="314" r:id="rId29"/>
    <p:sldId id="315" r:id="rId30"/>
    <p:sldId id="316" r:id="rId31"/>
    <p:sldId id="317" r:id="rId32"/>
    <p:sldId id="318" r:id="rId33"/>
    <p:sldId id="319" r:id="rId34"/>
    <p:sldId id="324" r:id="rId35"/>
    <p:sldId id="325" r:id="rId36"/>
    <p:sldId id="326" r:id="rId37"/>
    <p:sldId id="327" r:id="rId38"/>
    <p:sldId id="328" r:id="rId39"/>
    <p:sldId id="329" r:id="rId40"/>
    <p:sldId id="330" r:id="rId41"/>
    <p:sldId id="331" r:id="rId42"/>
    <p:sldId id="332" r:id="rId43"/>
    <p:sldId id="333" r:id="rId44"/>
    <p:sldId id="296" r:id="rId45"/>
  </p:sldIdLst>
  <p:sldSz cx="12192000" cy="6858000"/>
  <p:notesSz cx="6858000" cy="9144000"/>
  <p:defaultTextStyle>
    <a:defPPr rtl="0"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73A0DAA-6AF3-43AB-8588-CEC1D06C72B9}"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7" autoAdjust="0"/>
    <p:restoredTop sz="94631" autoAdjust="0"/>
  </p:normalViewPr>
  <p:slideViewPr>
    <p:cSldViewPr snapToGrid="0">
      <p:cViewPr varScale="1">
        <p:scale>
          <a:sx n="160" d="100"/>
          <a:sy n="160" d="100"/>
        </p:scale>
        <p:origin x="92" y="32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6" d="100"/>
          <a:sy n="86" d="100"/>
        </p:scale>
        <p:origin x="1604" y="8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handoutMaster" Target="handoutMasters/handoutMaster1.xml"/><Relationship Id="rId50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9AC0557F-B127-4289-83F6-F07BDED66781}" type="datetime1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2020/12/14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82C0B10-7CAE-41E4-AB02-7E8B1FF2B898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‹#›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7AAB5006-37C4-4F15-A229-F117EDDCF8C7}" type="datetime1">
              <a:rPr lang="zh-CN" altLang="en-US" smtClean="0"/>
              <a:pPr/>
              <a:t>2020/12/14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CN" altLang="en-US" noProof="0"/>
              <a:t>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8530193B-564F-4854-8A52-728F3FB19C85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360381651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n-US" altLang="zh-CN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64601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n-US" altLang="zh-CN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51371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n-US" altLang="zh-CN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39395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n-US" altLang="zh-CN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06730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n-US" altLang="zh-CN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65857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n-US" altLang="zh-CN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58672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n-US" altLang="zh-CN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78193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n-US" altLang="zh-CN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79604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n-US" altLang="zh-CN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09455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n-US" altLang="zh-CN" smtClean="0"/>
              <a:t>18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n-US" altLang="zh-CN" smtClean="0"/>
              <a:t>19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n-US" altLang="zh-CN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871673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n-US" altLang="zh-CN" smtClean="0"/>
              <a:t>20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n-US" altLang="zh-CN" smtClean="0"/>
              <a:t>21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n-US" altLang="zh-CN" smtClean="0"/>
              <a:t>22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n-US" altLang="zh-CN" smtClean="0"/>
              <a:t>23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n-US" altLang="zh-CN" smtClean="0"/>
              <a:t>24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n-US" altLang="zh-CN" smtClean="0"/>
              <a:t>25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n-US" altLang="zh-CN" smtClean="0"/>
              <a:t>26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n-US" altLang="zh-CN" smtClean="0"/>
              <a:t>27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n-US" altLang="zh-CN" smtClean="0"/>
              <a:t>28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n-US" altLang="zh-CN" smtClean="0"/>
              <a:t>29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n-US" altLang="zh-CN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588458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n-US" altLang="zh-CN" smtClean="0"/>
              <a:t>30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n-US" altLang="zh-CN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824325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n-US" altLang="zh-CN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806558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n-US" altLang="zh-CN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551862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n-US" altLang="zh-CN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715965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n-US" altLang="zh-CN" smtClean="0"/>
              <a:t>35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n-US" altLang="zh-CN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99494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n-US" altLang="zh-CN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71633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n-US" altLang="zh-CN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62707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n-US" altLang="zh-CN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76463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n-US" altLang="zh-CN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18500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n-US" altLang="zh-CN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06850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n-US" altLang="zh-CN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43521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包含小图像的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图片占位符 1">
            <a:extLst>
              <a:ext uri="{FF2B5EF4-FFF2-40B4-BE49-F238E27FC236}">
                <a16:creationId xmlns:a16="http://schemas.microsoft.com/office/drawing/2014/main" id="{837F9836-5B23-424D-8C60-AC02A8512A4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980476" y="-9832"/>
            <a:ext cx="2211524" cy="6858000"/>
          </a:xfrm>
          <a:solidFill>
            <a:schemeClr val="bg1">
              <a:lumMod val="9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defRPr>
            </a:lvl1pPr>
          </a:lstStyle>
          <a:p>
            <a:pPr rtl="0"/>
            <a:r>
              <a:rPr lang="zh-CN" altLang="en-US" noProof="0"/>
              <a:t>插入或拖放照片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6990" y="4336464"/>
            <a:ext cx="6798250" cy="1674470"/>
          </a:xfrm>
        </p:spPr>
        <p:txBody>
          <a:bodyPr rtlCol="0" anchor="b"/>
          <a:lstStyle>
            <a:lvl1pPr algn="r">
              <a:lnSpc>
                <a:spcPts val="5000"/>
              </a:lnSpc>
              <a:defRPr sz="6000" b="1" cap="all" spc="-30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演示文稿标题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311904" y="4640707"/>
            <a:ext cx="3401478" cy="1192038"/>
          </a:xfrm>
          <a:solidFill>
            <a:schemeClr val="tx1"/>
          </a:solidFill>
        </p:spPr>
        <p:txBody>
          <a:bodyPr lIns="252000" tIns="0" rtlCol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CN" altLang="en-US" noProof="0"/>
              <a:t>单击以编辑母版副标题样式</a:t>
            </a:r>
          </a:p>
        </p:txBody>
      </p:sp>
      <p:sp>
        <p:nvSpPr>
          <p:cNvPr id="7" name="长方形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84477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8" name="长方形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-9832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1" name="长方形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00453"/>
            <a:ext cx="6826157" cy="69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34038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zh-CN" altLang="en-US" noProof="0"/>
              <a:t>单击以编辑页标题</a:t>
            </a:r>
          </a:p>
        </p:txBody>
      </p:sp>
      <p:sp>
        <p:nvSpPr>
          <p:cNvPr id="9" name="副标题 2">
            <a:extLst>
              <a:ext uri="{FF2B5EF4-FFF2-40B4-BE49-F238E27FC236}">
                <a16:creationId xmlns:a16="http://schemas.microsoft.com/office/drawing/2014/main" id="{F94EB5D3-F8CB-4E76-8D7E-FF441818EEC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9198000" cy="360000"/>
          </a:xfrm>
        </p:spPr>
        <p:txBody>
          <a:bodyPr rtlCol="0"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zh-CN" altLang="en-US" noProof="0"/>
              <a:t>副标题</a:t>
            </a:r>
            <a:endParaRPr lang="zh-CN" altLang="en-ZA" noProof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1512000"/>
            <a:ext cx="2916000" cy="467925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zh-CN" altLang="en-US" noProof="0"/>
              <a:t>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  <a:endParaRPr lang="zh-CN" altLang="en-ZA" noProof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6A38E24-EB1C-472F-B631-5DF32F9C4CF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72900" y="1511476"/>
            <a:ext cx="2916000" cy="4679249"/>
          </a:xfrm>
        </p:spPr>
        <p:txBody>
          <a:bodyPr rtlCol="0"/>
          <a:lstStyle/>
          <a:p>
            <a:pPr lvl="0" rtl="0"/>
            <a:r>
              <a:rPr lang="zh-CN" altLang="en-US" noProof="0"/>
              <a:t>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  <a:endParaRPr lang="zh-CN" altLang="en-ZA" noProof="0"/>
          </a:p>
        </p:txBody>
      </p:sp>
      <p:sp>
        <p:nvSpPr>
          <p:cNvPr id="11" name="文本占位符 5">
            <a:extLst>
              <a:ext uri="{FF2B5EF4-FFF2-40B4-BE49-F238E27FC236}">
                <a16:creationId xmlns:a16="http://schemas.microsoft.com/office/drawing/2014/main" id="{5B4A252E-78C9-4F76-98A4-A4B580AD072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13800" y="1511475"/>
            <a:ext cx="2916000" cy="4679250"/>
          </a:xfrm>
        </p:spPr>
        <p:txBody>
          <a:bodyPr rtlCol="0"/>
          <a:lstStyle/>
          <a:p>
            <a:pPr lvl="0" rtl="0"/>
            <a:r>
              <a:rPr lang="zh-CN" altLang="en-US" noProof="0"/>
              <a:t>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  <a:endParaRPr lang="zh-CN" altLang="en-ZA" noProof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D4BCA97-F31B-451D-82F8-6E000DF2118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zh-CN" altLang="en-US" noProof="0"/>
              <a:t>添加页脚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817AAC4-A657-4D75-A527-0307AFF2B17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ZA" altLang="zh-CN" noProof="0" smtClean="0"/>
              <a:pPr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26543880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zh-CN" altLang="en-US" noProof="0"/>
              <a:t>单击以编辑页标题</a:t>
            </a:r>
          </a:p>
        </p:txBody>
      </p:sp>
      <p:sp>
        <p:nvSpPr>
          <p:cNvPr id="10" name="副标题 2">
            <a:extLst>
              <a:ext uri="{FF2B5EF4-FFF2-40B4-BE49-F238E27FC236}">
                <a16:creationId xmlns:a16="http://schemas.microsoft.com/office/drawing/2014/main" id="{9D7ACCB5-9A86-4F46-89E2-B79F48C9EC1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9198000" cy="360000"/>
          </a:xfrm>
        </p:spPr>
        <p:txBody>
          <a:bodyPr rtlCol="0"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zh-CN" altLang="en-US" noProof="0"/>
              <a:t>副标题</a:t>
            </a:r>
            <a:endParaRPr lang="zh-CN" altLang="en-ZA" noProof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1512000"/>
            <a:ext cx="1764000" cy="467925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zh-CN" altLang="en-US" noProof="0"/>
              <a:t>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  <a:endParaRPr lang="zh-CN" altLang="en-ZA" noProof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290450" y="1512000"/>
            <a:ext cx="1764000" cy="4679250"/>
          </a:xfrm>
        </p:spPr>
        <p:txBody>
          <a:bodyPr rtlCol="0"/>
          <a:lstStyle/>
          <a:p>
            <a:pPr lvl="0" rtl="0"/>
            <a:r>
              <a:rPr lang="zh-CN" altLang="en-US" noProof="0"/>
              <a:t>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  <a:endParaRPr lang="zh-CN" altLang="en-ZA" noProof="0"/>
          </a:p>
        </p:txBody>
      </p:sp>
      <p:sp>
        <p:nvSpPr>
          <p:cNvPr id="13" name="文本占位符 5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48900" y="1512000"/>
            <a:ext cx="1764000" cy="4679250"/>
          </a:xfrm>
        </p:spPr>
        <p:txBody>
          <a:bodyPr rtlCol="0"/>
          <a:lstStyle/>
          <a:p>
            <a:pPr lvl="0" rtl="0"/>
            <a:r>
              <a:rPr lang="zh-CN" altLang="en-US" noProof="0"/>
              <a:t>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  <a:endParaRPr lang="zh-CN" altLang="en-ZA" noProof="0"/>
          </a:p>
        </p:txBody>
      </p:sp>
      <p:sp>
        <p:nvSpPr>
          <p:cNvPr id="15" name="文本占位符 6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07350" y="1507535"/>
            <a:ext cx="1764000" cy="4679250"/>
          </a:xfrm>
        </p:spPr>
        <p:txBody>
          <a:bodyPr rtlCol="0"/>
          <a:lstStyle/>
          <a:p>
            <a:pPr lvl="0" rtl="0"/>
            <a:r>
              <a:rPr lang="zh-CN" altLang="en-US" noProof="0"/>
              <a:t>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  <a:endParaRPr lang="zh-CN" altLang="en-ZA" noProof="0"/>
          </a:p>
        </p:txBody>
      </p:sp>
      <p:sp>
        <p:nvSpPr>
          <p:cNvPr id="17" name="文本占位符 7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865800" y="1507535"/>
            <a:ext cx="1764000" cy="4683715"/>
          </a:xfrm>
        </p:spPr>
        <p:txBody>
          <a:bodyPr rtlCol="0"/>
          <a:lstStyle/>
          <a:p>
            <a:pPr lvl="0" rtl="0"/>
            <a:r>
              <a:rPr lang="zh-CN" altLang="en-US" noProof="0"/>
              <a:t>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  <a:endParaRPr lang="zh-CN" altLang="en-ZA" noProof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D09234E-176D-4BBF-9391-7B6F018C51A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pPr rtl="0"/>
            <a:r>
              <a:rPr lang="zh-CN" altLang="en-US" noProof="0"/>
              <a:t>添加页脚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5A8293F-A5B5-4FCC-BF27-A25B1BAFF245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ZA" altLang="zh-CN" noProof="0" smtClean="0"/>
              <a:pPr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9748372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​​和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zh-CN" altLang="en-US" noProof="0"/>
              <a:t>单击以编辑页标题</a:t>
            </a:r>
          </a:p>
        </p:txBody>
      </p:sp>
      <p:sp>
        <p:nvSpPr>
          <p:cNvPr id="5" name="副标题 2">
            <a:extLst>
              <a:ext uri="{FF2B5EF4-FFF2-40B4-BE49-F238E27FC236}">
                <a16:creationId xmlns:a16="http://schemas.microsoft.com/office/drawing/2014/main" id="{10727B06-56A8-44A2-B6C2-9ED183D107F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9198116" cy="360000"/>
          </a:xfrm>
        </p:spPr>
        <p:txBody>
          <a:bodyPr rtlCol="0"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zh-CN" altLang="en-US" noProof="0"/>
              <a:t>副标题</a:t>
            </a:r>
            <a:endParaRPr lang="zh-CN" altLang="en-ZA" noProof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08CCB8C2-B6A2-4C69-8D3A-57420A034BA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zh-CN" altLang="en-US" noProof="0"/>
              <a:t>添加页脚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E801980-CBAE-4A50-886D-54D7BB2E1947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ZA" altLang="zh-CN" noProof="0" smtClean="0"/>
              <a:pPr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长方形 4">
            <a:extLst>
              <a:ext uri="{FF2B5EF4-FFF2-40B4-BE49-F238E27FC236}">
                <a16:creationId xmlns:a16="http://schemas.microsoft.com/office/drawing/2014/main" id="{1EDF756E-F310-4229-ACDD-055D299A95FB}"/>
              </a:ext>
            </a:extLst>
          </p:cNvPr>
          <p:cNvSpPr/>
          <p:nvPr userDrawn="1"/>
        </p:nvSpPr>
        <p:spPr>
          <a:xfrm>
            <a:off x="6297105" y="424206"/>
            <a:ext cx="5505254" cy="573149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 noProof="0"/>
              <a:t>添加页脚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E25951D2-91DB-40E7-95D5-4B372602DEB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19B51A1E-902D-48AF-9020-955120F399B6}" type="slidenum">
              <a:rPr lang="en-ZA" altLang="zh-CN" noProof="0" smtClean="0"/>
              <a:pPr/>
              <a:t>‹#›</a:t>
            </a:fld>
            <a:endParaRPr lang="zh-CN" altLang="en-US" noProof="0"/>
          </a:p>
        </p:txBody>
      </p:sp>
      <p:sp>
        <p:nvSpPr>
          <p:cNvPr id="9" name="副标题 2">
            <a:extLst>
              <a:ext uri="{FF2B5EF4-FFF2-40B4-BE49-F238E27FC236}">
                <a16:creationId xmlns:a16="http://schemas.microsoft.com/office/drawing/2014/main" id="{07666241-4AF6-458A-A571-6C6C291D72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32775" y="3639199"/>
            <a:ext cx="5053936" cy="1192038"/>
          </a:xfrm>
          <a:solidFill>
            <a:schemeClr val="bg1"/>
          </a:solidFill>
        </p:spPr>
        <p:txBody>
          <a:bodyPr lIns="252000" tIns="0" rtlCol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CN" altLang="en-US" noProof="0"/>
              <a:t>单击此处编辑母版副标题样式</a:t>
            </a:r>
            <a:endParaRPr lang="zh-CN" altLang="en-ZA" noProof="0"/>
          </a:p>
        </p:txBody>
      </p:sp>
      <p:sp>
        <p:nvSpPr>
          <p:cNvPr id="6" name="标题 5">
            <a:extLst>
              <a:ext uri="{FF2B5EF4-FFF2-40B4-BE49-F238E27FC236}">
                <a16:creationId xmlns:a16="http://schemas.microsoft.com/office/drawing/2014/main" id="{6F4F2BBF-F210-4954-9C73-A0030AACDD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2775" y="993303"/>
            <a:ext cx="5053936" cy="2513468"/>
          </a:xfrm>
        </p:spPr>
        <p:txBody>
          <a:bodyPr rtlCol="0"/>
          <a:lstStyle>
            <a:lvl1pPr>
              <a:defRPr sz="5400" cap="none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2277791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单击以编辑页标题</a:t>
            </a: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 noProof="0"/>
              <a:t>添加页脚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19B51A1E-902D-48AF-9020-955120F399B6}" type="slidenum">
              <a:rPr lang="en-ZA" altLang="zh-CN" noProof="0" smtClean="0"/>
              <a:pPr/>
              <a:t>‹#›</a:t>
            </a:fld>
            <a:endParaRPr lang="zh-CN" altLang="en-US" noProof="0"/>
          </a:p>
        </p:txBody>
      </p:sp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FD1EE834-4B70-4715-8346-1C0298347EE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1046375"/>
            <a:ext cx="9198000" cy="5130588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2800888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zh-CN" altLang="en-US" noProof="0"/>
              <a:t>单击以编辑页标题</a:t>
            </a: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zh-CN" altLang="en-US" noProof="0"/>
              <a:t>添加页脚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ZA" altLang="zh-CN" noProof="0" smtClean="0"/>
              <a:pPr/>
              <a:t>‹#›</a:t>
            </a:fld>
            <a:endParaRPr lang="zh-CN" altLang="en-US" noProof="0"/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EAE43F4C-1A64-4197-A44B-E6EB874E243B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32000" y="1046376"/>
            <a:ext cx="4435831" cy="5130588"/>
          </a:xfrm>
        </p:spPr>
        <p:txBody>
          <a:bodyPr rtlCol="0"/>
          <a:lstStyle/>
          <a:p>
            <a:pPr lvl="0" rtl="0"/>
            <a:r>
              <a:rPr lang="zh-CN" altLang="en-US" noProof="0"/>
              <a:t>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</a:p>
        </p:txBody>
      </p:sp>
      <p:sp>
        <p:nvSpPr>
          <p:cNvPr id="8" name="内容占位符 3">
            <a:extLst>
              <a:ext uri="{FF2B5EF4-FFF2-40B4-BE49-F238E27FC236}">
                <a16:creationId xmlns:a16="http://schemas.microsoft.com/office/drawing/2014/main" id="{D7B3F5B8-DC28-4878-AC9F-D434D7542D8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5194169" y="1046376"/>
            <a:ext cx="4435831" cy="5130588"/>
          </a:xfrm>
        </p:spPr>
        <p:txBody>
          <a:bodyPr rtlCol="0"/>
          <a:lstStyle/>
          <a:p>
            <a:pPr lvl="0" rtl="0"/>
            <a:r>
              <a:rPr lang="zh-CN" altLang="en-US" noProof="0"/>
              <a:t>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574397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zh-CN" altLang="en-US" noProof="0"/>
              <a:t>单击以编辑页标题</a:t>
            </a: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zh-CN" altLang="en-US" noProof="0"/>
              <a:t>添加页脚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ZA" altLang="zh-CN" noProof="0" smtClean="0"/>
              <a:pPr/>
              <a:t>‹#›</a:t>
            </a:fld>
            <a:endParaRPr lang="zh-CN" altLang="en-US" noProof="0"/>
          </a:p>
        </p:txBody>
      </p:sp>
      <p:sp>
        <p:nvSpPr>
          <p:cNvPr id="7" name="文本占位符 2">
            <a:extLst>
              <a:ext uri="{FF2B5EF4-FFF2-40B4-BE49-F238E27FC236}">
                <a16:creationId xmlns:a16="http://schemas.microsoft.com/office/drawing/2014/main" id="{CB97B01E-88B2-448F-BD96-A1AAFA39AC1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32000" y="1068420"/>
            <a:ext cx="4434840" cy="823912"/>
          </a:xfrm>
          <a:solidFill>
            <a:schemeClr val="tx1"/>
          </a:solidFill>
        </p:spPr>
        <p:txBody>
          <a:bodyPr rtlCol="0" anchor="ctr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</p:txBody>
      </p:sp>
      <p:sp>
        <p:nvSpPr>
          <p:cNvPr id="8" name="文本占位符 4">
            <a:extLst>
              <a:ext uri="{FF2B5EF4-FFF2-40B4-BE49-F238E27FC236}">
                <a16:creationId xmlns:a16="http://schemas.microsoft.com/office/drawing/2014/main" id="{40BADDE2-4EE6-41B4-804C-EBF680128B40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5195160" y="1068420"/>
            <a:ext cx="4434840" cy="823912"/>
          </a:xfrm>
          <a:solidFill>
            <a:schemeClr val="tx1"/>
          </a:solidFill>
        </p:spPr>
        <p:txBody>
          <a:bodyPr rtlCol="0" anchor="ctr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</p:txBody>
      </p:sp>
      <p:sp>
        <p:nvSpPr>
          <p:cNvPr id="9" name="内容占位符 3">
            <a:extLst>
              <a:ext uri="{FF2B5EF4-FFF2-40B4-BE49-F238E27FC236}">
                <a16:creationId xmlns:a16="http://schemas.microsoft.com/office/drawing/2014/main" id="{BB0A14E0-899D-4594-BC9E-AE89BF0D3A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32001" y="2096752"/>
            <a:ext cx="4434840" cy="4092911"/>
          </a:xfrm>
        </p:spPr>
        <p:txBody>
          <a:bodyPr rtlCol="0"/>
          <a:lstStyle/>
          <a:p>
            <a:pPr lvl="0" rtl="0"/>
            <a:r>
              <a:rPr lang="zh-CN" altLang="en-US" noProof="0"/>
              <a:t>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</a:p>
        </p:txBody>
      </p:sp>
      <p:sp>
        <p:nvSpPr>
          <p:cNvPr id="10" name="内容占位符 5">
            <a:extLst>
              <a:ext uri="{FF2B5EF4-FFF2-40B4-BE49-F238E27FC236}">
                <a16:creationId xmlns:a16="http://schemas.microsoft.com/office/drawing/2014/main" id="{2C699014-D902-4E9A-80CD-8D2BCFE67097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5195160" y="2096752"/>
            <a:ext cx="4434840" cy="4092911"/>
          </a:xfrm>
        </p:spPr>
        <p:txBody>
          <a:bodyPr rtlCol="0"/>
          <a:lstStyle/>
          <a:p>
            <a:pPr lvl="0" rtl="0"/>
            <a:r>
              <a:rPr lang="zh-CN" altLang="en-US" noProof="0"/>
              <a:t>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8634682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带标题的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32000" y="6356350"/>
            <a:ext cx="4114800" cy="365125"/>
          </a:xfrm>
        </p:spPr>
        <p:txBody>
          <a:bodyPr rtlCol="0"/>
          <a:lstStyle/>
          <a:p>
            <a:pPr rtl="0"/>
            <a:r>
              <a:rPr lang="zh-CN" altLang="en-US" noProof="0"/>
              <a:t>添加页脚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ZA" altLang="zh-CN" noProof="0" smtClean="0"/>
              <a:pPr/>
              <a:t>‹#›</a:t>
            </a:fld>
            <a:endParaRPr lang="zh-CN" altLang="en-US" noProof="0"/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AC67C685-BABE-4B77-8C5E-B39B093D3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1" y="457200"/>
            <a:ext cx="3159612" cy="1600200"/>
          </a:xfrm>
        </p:spPr>
        <p:txBody>
          <a:bodyPr rtlCol="0" anchor="b"/>
          <a:lstStyle>
            <a:lvl1pPr>
              <a:defRPr sz="2800"/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9" name="文本占位符 3">
            <a:extLst>
              <a:ext uri="{FF2B5EF4-FFF2-40B4-BE49-F238E27FC236}">
                <a16:creationId xmlns:a16="http://schemas.microsoft.com/office/drawing/2014/main" id="{0B6B7795-36CC-459B-AE8B-7FB2F40AF37C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432001" y="2057400"/>
            <a:ext cx="3159612" cy="4126584"/>
          </a:xfrm>
        </p:spPr>
        <p:txBody>
          <a:bodyPr rtlCol="0"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</p:txBody>
      </p:sp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79F53EF1-D412-467C-B7CE-30536F140AE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770722" y="457201"/>
            <a:ext cx="6023727" cy="5726784"/>
          </a:xfrm>
        </p:spPr>
        <p:txBody>
          <a:bodyPr rtlCol="0"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87200053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带标题的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32000" y="6356350"/>
            <a:ext cx="4114800" cy="365125"/>
          </a:xfrm>
        </p:spPr>
        <p:txBody>
          <a:bodyPr rtlCol="0"/>
          <a:lstStyle/>
          <a:p>
            <a:pPr rtl="0"/>
            <a:r>
              <a:rPr lang="zh-CN" altLang="en-US" noProof="0"/>
              <a:t>添加页脚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ZA" altLang="zh-CN" noProof="0" smtClean="0"/>
              <a:pPr/>
              <a:t>‹#›</a:t>
            </a:fld>
            <a:endParaRPr lang="zh-CN" altLang="en-US" noProof="0"/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AC67C685-BABE-4B77-8C5E-B39B093D3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1" y="457200"/>
            <a:ext cx="3159612" cy="1600200"/>
          </a:xfrm>
        </p:spPr>
        <p:txBody>
          <a:bodyPr rtlCol="0" anchor="b"/>
          <a:lstStyle>
            <a:lvl1pPr>
              <a:defRPr sz="2800"/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9" name="文本占位符 3">
            <a:extLst>
              <a:ext uri="{FF2B5EF4-FFF2-40B4-BE49-F238E27FC236}">
                <a16:creationId xmlns:a16="http://schemas.microsoft.com/office/drawing/2014/main" id="{0B6B7795-36CC-459B-AE8B-7FB2F40AF37C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432001" y="2057400"/>
            <a:ext cx="3159612" cy="4126584"/>
          </a:xfrm>
        </p:spPr>
        <p:txBody>
          <a:bodyPr rtlCol="0"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</p:txBody>
      </p:sp>
      <p:sp>
        <p:nvSpPr>
          <p:cNvPr id="12" name="图片占位符 2">
            <a:extLst>
              <a:ext uri="{FF2B5EF4-FFF2-40B4-BE49-F238E27FC236}">
                <a16:creationId xmlns:a16="http://schemas.microsoft.com/office/drawing/2014/main" id="{10319378-269C-406E-9B84-FCF22DA02EFF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3788021" y="457201"/>
            <a:ext cx="5949868" cy="5726784"/>
          </a:xfrm>
        </p:spPr>
        <p:txBody>
          <a:bodyPr rtlCol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zh-CN" altLang="en-US" noProof="0"/>
              <a:t>单击图标，添加图片</a:t>
            </a:r>
          </a:p>
        </p:txBody>
      </p:sp>
    </p:spTree>
    <p:extLst>
      <p:ext uri="{BB962C8B-B14F-4D97-AF65-F5344CB8AC3E}">
        <p14:creationId xmlns:p14="http://schemas.microsoft.com/office/powerpoint/2010/main" val="30214724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zh-CN" altLang="en-US" noProof="0"/>
              <a:t>单击以编辑页标题</a:t>
            </a: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zh-CN" altLang="en-US" noProof="0"/>
              <a:t>添加页脚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ZA" altLang="zh-CN" noProof="0" smtClean="0"/>
              <a:pPr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1537796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长方形 11">
            <a:extLst>
              <a:ext uri="{FF2B5EF4-FFF2-40B4-BE49-F238E27FC236}">
                <a16:creationId xmlns:a16="http://schemas.microsoft.com/office/drawing/2014/main" id="{554ED587-2D2F-4D3F-B55B-C64465AB4EC5}"/>
              </a:ext>
            </a:extLst>
          </p:cNvPr>
          <p:cNvSpPr/>
          <p:nvPr userDrawn="1"/>
        </p:nvSpPr>
        <p:spPr>
          <a:xfrm>
            <a:off x="69274" y="66963"/>
            <a:ext cx="9911201" cy="672734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6990" y="4346296"/>
            <a:ext cx="6798250" cy="1674470"/>
          </a:xfrm>
        </p:spPr>
        <p:txBody>
          <a:bodyPr rtlCol="0" anchor="b"/>
          <a:lstStyle>
            <a:lvl1pPr algn="r">
              <a:lnSpc>
                <a:spcPts val="5000"/>
              </a:lnSpc>
              <a:defRPr sz="6000" b="1" cap="all" spc="-3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演示文稿标题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326418" y="4650539"/>
            <a:ext cx="2456210" cy="1192038"/>
          </a:xfrm>
          <a:solidFill>
            <a:schemeClr val="bg1"/>
          </a:solidFill>
        </p:spPr>
        <p:txBody>
          <a:bodyPr lIns="252000" tIns="0" rtlCol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CN" altLang="en-US" noProof="0"/>
              <a:t>单击以编辑母版副标题样式</a:t>
            </a:r>
          </a:p>
        </p:txBody>
      </p:sp>
      <p:sp>
        <p:nvSpPr>
          <p:cNvPr id="7" name="长方形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8" name="长方形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1" name="长方形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798A99C-9485-48F0-8E1E-227AD1348A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19B51A1E-902D-48AF-9020-955120F399B6}" type="slidenum">
              <a:rPr lang="en-ZA" altLang="zh-CN" noProof="0" smtClean="0"/>
              <a:pPr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221811559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zh-CN" altLang="en-US" noProof="0"/>
              <a:t>添加页脚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2310D190-B83D-438A-91BC-470C41B22A2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ZA" altLang="zh-CN" noProof="0" smtClean="0"/>
              <a:pPr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11397670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包含大图像的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图片占位符 1">
            <a:extLst>
              <a:ext uri="{FF2B5EF4-FFF2-40B4-BE49-F238E27FC236}">
                <a16:creationId xmlns:a16="http://schemas.microsoft.com/office/drawing/2014/main" id="{069FFAE5-B16E-4571-88F7-52FA5354B1A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9273" y="63691"/>
            <a:ext cx="9911201" cy="6727346"/>
          </a:xfrm>
          <a:solidFill>
            <a:schemeClr val="tx1">
              <a:lumMod val="75000"/>
              <a:lumOff val="2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defRPr>
            </a:lvl1pPr>
          </a:lstStyle>
          <a:p>
            <a:pPr rtl="0"/>
            <a:r>
              <a:rPr lang="zh-CN" altLang="en-US" noProof="0"/>
              <a:t>插入或拖放照片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6990" y="4346296"/>
            <a:ext cx="6798250" cy="1674470"/>
          </a:xfrm>
        </p:spPr>
        <p:txBody>
          <a:bodyPr rtlCol="0" anchor="b"/>
          <a:lstStyle>
            <a:lvl1pPr algn="r">
              <a:lnSpc>
                <a:spcPts val="5000"/>
              </a:lnSpc>
              <a:defRPr sz="6000" b="1" cap="all" spc="-3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演示文稿标题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326418" y="4650539"/>
            <a:ext cx="2456210" cy="1192038"/>
          </a:xfrm>
          <a:solidFill>
            <a:schemeClr val="bg1"/>
          </a:solidFill>
        </p:spPr>
        <p:txBody>
          <a:bodyPr lIns="252000" tIns="0" rtlCol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CN" altLang="en-US" noProof="0"/>
              <a:t>单击以编辑母版副标题样式</a:t>
            </a:r>
          </a:p>
        </p:txBody>
      </p:sp>
      <p:sp>
        <p:nvSpPr>
          <p:cNvPr id="7" name="长方形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8" name="长方形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1" name="长方形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798A99C-9485-48F0-8E1E-227AD1348A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19B51A1E-902D-48AF-9020-955120F399B6}" type="slidenum">
              <a:rPr lang="en-ZA" altLang="zh-CN" noProof="0" smtClean="0"/>
              <a:pPr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40947389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照片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图片占位符 1">
            <a:extLst>
              <a:ext uri="{FF2B5EF4-FFF2-40B4-BE49-F238E27FC236}">
                <a16:creationId xmlns:a16="http://schemas.microsoft.com/office/drawing/2014/main" id="{1599E2D7-24B3-4D66-9AFB-83C1AEC4DBBB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9980476" y="0"/>
            <a:ext cx="2211524" cy="6192000"/>
          </a:xfrm>
          <a:solidFill>
            <a:schemeClr val="bg1">
              <a:lumMod val="9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defRPr>
            </a:lvl1pPr>
          </a:lstStyle>
          <a:p>
            <a:pPr rtl="0"/>
            <a:r>
              <a:rPr lang="zh-CN" altLang="en-US" noProof="0"/>
              <a:t>插入或拖放照片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45086" y="1807950"/>
            <a:ext cx="5184913" cy="432000"/>
          </a:xfrm>
        </p:spPr>
        <p:txBody>
          <a:bodyPr rtlCol="0"/>
          <a:lstStyle>
            <a:lvl1pPr algn="r">
              <a:defRPr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单击以编辑页标题</a:t>
            </a:r>
          </a:p>
        </p:txBody>
      </p:sp>
      <p:sp>
        <p:nvSpPr>
          <p:cNvPr id="10" name="副标题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444886" y="2383950"/>
            <a:ext cx="5184913" cy="360000"/>
          </a:xfrm>
        </p:spPr>
        <p:txBody>
          <a:bodyPr rtlCol="0"/>
          <a:lstStyle>
            <a:lvl1pPr marL="0" indent="0" algn="r">
              <a:buNone/>
              <a:defRPr i="1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zh-CN" altLang="en-US" noProof="0"/>
              <a:t>副标题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445000" y="2908300"/>
            <a:ext cx="5184800" cy="3283700"/>
          </a:xfrm>
          <a:solidFill>
            <a:schemeClr val="bg1"/>
          </a:solidFill>
        </p:spPr>
        <p:txBody>
          <a:bodyPr lIns="180000" tIns="252000" rIns="252000" rtlCol="0"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algn="l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 algn="l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 algn="l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 algn="l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 noProof="0"/>
              <a:t>添加页脚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3DA1E79-BA17-41C5-98B7-CFBC5859A51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19B51A1E-902D-48AF-9020-955120F399B6}" type="slidenum">
              <a:rPr lang="en-ZA" altLang="zh-CN" noProof="0" smtClean="0"/>
              <a:pPr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1350103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照片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823393" y="1343906"/>
            <a:ext cx="3736800" cy="3933645"/>
          </a:xfrm>
          <a:solidFill>
            <a:schemeClr val="bg1"/>
          </a:solidFill>
        </p:spPr>
        <p:txBody>
          <a:bodyPr lIns="180000" tIns="180000" rIns="180000"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 noProof="0"/>
              <a:t>添加页脚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3DA1E79-BA17-41C5-98B7-CFBC5859A51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19B51A1E-902D-48AF-9020-955120F399B6}" type="slidenum">
              <a:rPr lang="en-ZA" altLang="zh-CN" noProof="0" smtClean="0"/>
              <a:pPr/>
              <a:t>‹#›</a:t>
            </a:fld>
            <a:endParaRPr lang="zh-CN" altLang="en-US" noProof="0"/>
          </a:p>
        </p:txBody>
      </p:sp>
      <p:sp>
        <p:nvSpPr>
          <p:cNvPr id="9" name="图片占位符 6">
            <a:extLst>
              <a:ext uri="{FF2B5EF4-FFF2-40B4-BE49-F238E27FC236}">
                <a16:creationId xmlns:a16="http://schemas.microsoft.com/office/drawing/2014/main" id="{492C2A1D-F7BD-46B6-BC01-15D365ACD50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560193" y="1344803"/>
            <a:ext cx="3737526" cy="3933645"/>
          </a:xfrm>
          <a:solidFill>
            <a:schemeClr val="tx1">
              <a:lumMod val="75000"/>
              <a:lumOff val="2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defRPr>
            </a:lvl1pPr>
          </a:lstStyle>
          <a:p>
            <a:pPr rtl="0"/>
            <a:r>
              <a:rPr lang="zh-CN" altLang="en-US" noProof="0"/>
              <a:t>插入或拖放照片</a:t>
            </a:r>
          </a:p>
        </p:txBody>
      </p:sp>
      <p:sp>
        <p:nvSpPr>
          <p:cNvPr id="6" name="标题 5">
            <a:extLst>
              <a:ext uri="{FF2B5EF4-FFF2-40B4-BE49-F238E27FC236}">
                <a16:creationId xmlns:a16="http://schemas.microsoft.com/office/drawing/2014/main" id="{7F4F1543-153D-4F77-A4A9-C9BBA1C20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9131100" cy="432000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11" name="副标题 2">
            <a:extLst>
              <a:ext uri="{FF2B5EF4-FFF2-40B4-BE49-F238E27FC236}">
                <a16:creationId xmlns:a16="http://schemas.microsoft.com/office/drawing/2014/main" id="{9FAA210E-391A-499A-89D5-F222045FD1A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6895900" cy="360000"/>
          </a:xfrm>
        </p:spPr>
        <p:txBody>
          <a:bodyPr rtlCol="0"/>
          <a:lstStyle>
            <a:lvl1pPr marL="0" indent="0">
              <a:buNone/>
              <a:defRPr i="1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zh-CN" altLang="en-US" noProof="0"/>
              <a:t>副标题</a:t>
            </a:r>
          </a:p>
        </p:txBody>
      </p:sp>
    </p:spTree>
    <p:extLst>
      <p:ext uri="{BB962C8B-B14F-4D97-AF65-F5344CB8AC3E}">
        <p14:creationId xmlns:p14="http://schemas.microsoft.com/office/powerpoint/2010/main" val="23471979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带副标题的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单击以编辑页标题</a:t>
            </a:r>
          </a:p>
        </p:txBody>
      </p:sp>
      <p:sp>
        <p:nvSpPr>
          <p:cNvPr id="9" name="副标题 2">
            <a:extLst>
              <a:ext uri="{FF2B5EF4-FFF2-40B4-BE49-F238E27FC236}">
                <a16:creationId xmlns:a16="http://schemas.microsoft.com/office/drawing/2014/main" id="{E4633398-8EC3-417B-BEA6-101D8F22467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9198000" cy="360000"/>
          </a:xfrm>
        </p:spPr>
        <p:txBody>
          <a:bodyPr rtlCol="0"/>
          <a:lstStyle>
            <a:lvl1pPr marL="0" indent="0">
              <a:buNone/>
              <a:defRPr i="1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zh-CN" altLang="en-US" noProof="0"/>
              <a:t>副标题</a:t>
            </a:r>
          </a:p>
        </p:txBody>
      </p:sp>
      <p:sp>
        <p:nvSpPr>
          <p:cNvPr id="3" name="比较左侧占位符 1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32000" y="1432296"/>
            <a:ext cx="4500000" cy="527076"/>
          </a:xfrm>
          <a:solidFill>
            <a:schemeClr val="tx1"/>
          </a:solidFill>
        </p:spPr>
        <p:txBody>
          <a:bodyPr lIns="180000" tIns="36000" rtlCol="0" anchor="ctr"/>
          <a:lstStyle>
            <a:lvl1pPr marL="0" indent="0">
              <a:buNone/>
              <a:defRPr sz="2400" b="1" spc="-15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32000" y="2023668"/>
            <a:ext cx="4500000" cy="4168332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</a:p>
        </p:txBody>
      </p:sp>
      <p:sp>
        <p:nvSpPr>
          <p:cNvPr id="12" name="比较左侧占位符 2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29800" y="1433105"/>
            <a:ext cx="4500000" cy="525283"/>
          </a:xfrm>
          <a:solidFill>
            <a:schemeClr val="tx1"/>
          </a:solidFill>
        </p:spPr>
        <p:txBody>
          <a:bodyPr lIns="180000" tIns="36000" rtlCol="0" anchor="ctr"/>
          <a:lstStyle>
            <a:lvl1pPr marL="0" indent="0">
              <a:buNone/>
              <a:defRPr sz="2400" b="1" spc="-15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编辑母版文本样式</a:t>
            </a:r>
          </a:p>
        </p:txBody>
      </p:sp>
      <p:sp>
        <p:nvSpPr>
          <p:cNvPr id="8" name="文本占位符 4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29800" y="2020359"/>
            <a:ext cx="4500000" cy="4170891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 noProof="0"/>
              <a:t>添加页脚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19B51A1E-902D-48AF-9020-955120F399B6}" type="slidenum">
              <a:rPr lang="en-ZA" altLang="zh-CN" noProof="0" smtClean="0"/>
              <a:pPr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25099557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大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>
            <a:extLst>
              <a:ext uri="{FF2B5EF4-FFF2-40B4-BE49-F238E27FC236}">
                <a16:creationId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99200" y="432000"/>
            <a:ext cx="5472113" cy="5759250"/>
          </a:xfrm>
          <a:solidFill>
            <a:schemeClr val="tx1">
              <a:lumMod val="75000"/>
              <a:lumOff val="2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defRPr>
            </a:lvl1pPr>
          </a:lstStyle>
          <a:p>
            <a:pPr rtl="0"/>
            <a:r>
              <a:rPr lang="zh-CN" altLang="en-US" noProof="0"/>
              <a:t>插入或拖放照片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875314" y="5096632"/>
            <a:ext cx="2028686" cy="1094618"/>
          </a:xfrm>
        </p:spPr>
        <p:txBody>
          <a:bodyPr rtlCol="0" anchor="b"/>
          <a:lstStyle>
            <a:lvl1pPr marL="0" indent="0" algn="r">
              <a:buNone/>
              <a:defRPr i="1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zh-CN" altLang="en-US" noProof="0"/>
              <a:t>输入题注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 noProof="0"/>
              <a:t>添加页脚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E25951D2-91DB-40E7-95D5-4B372602DEB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19B51A1E-902D-48AF-9020-955120F399B6}" type="slidenum">
              <a:rPr lang="en-ZA" altLang="zh-CN" noProof="0" smtClean="0"/>
              <a:pPr/>
              <a:t>‹#›</a:t>
            </a:fld>
            <a:endParaRPr lang="zh-CN" altLang="en-US" noProof="0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16EFF903-F1F3-440A-B12C-9FD51606B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9877846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感谢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174360" y="2112793"/>
            <a:ext cx="6798250" cy="1674470"/>
          </a:xfrm>
        </p:spPr>
        <p:txBody>
          <a:bodyPr rtlCol="0" anchor="ctr"/>
          <a:lstStyle>
            <a:lvl1pPr algn="ctr">
              <a:lnSpc>
                <a:spcPct val="100000"/>
              </a:lnSpc>
              <a:defRPr sz="6000" b="1" cap="all" spc="-30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谢谢！</a:t>
            </a:r>
            <a:endParaRPr lang="zh-CN" altLang="en-ZA" noProof="0"/>
          </a:p>
        </p:txBody>
      </p:sp>
      <p:sp>
        <p:nvSpPr>
          <p:cNvPr id="7" name="长方形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ZA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8" name="长方形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ZA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1" name="长方形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ZA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文本占位符 5">
            <a:extLst>
              <a:ext uri="{FF2B5EF4-FFF2-40B4-BE49-F238E27FC236}">
                <a16:creationId xmlns:a16="http://schemas.microsoft.com/office/drawing/2014/main" id="{CA3EFDD3-A9D2-4EB6-BB2A-F6999D9F7EA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174361" y="4035727"/>
            <a:ext cx="3329850" cy="382887"/>
          </a:xfrm>
        </p:spPr>
        <p:txBody>
          <a:bodyPr rtlCol="0"/>
          <a:lstStyle>
            <a:lvl1pPr marL="0" indent="0" algn="r">
              <a:buNone/>
              <a:defRPr sz="2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zh-CN" altLang="en-US" noProof="0"/>
              <a:t>全名</a:t>
            </a:r>
            <a:endParaRPr lang="zh-CN" altLang="en-ZA" noProof="0"/>
          </a:p>
        </p:txBody>
      </p:sp>
      <p:sp>
        <p:nvSpPr>
          <p:cNvPr id="12" name="文本占位符 6">
            <a:extLst>
              <a:ext uri="{FF2B5EF4-FFF2-40B4-BE49-F238E27FC236}">
                <a16:creationId xmlns:a16="http://schemas.microsoft.com/office/drawing/2014/main" id="{261ED1F7-B623-43D9-9BDA-8808C5CFAFF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62268" y="4150118"/>
            <a:ext cx="2910342" cy="238016"/>
          </a:xfrm>
        </p:spPr>
        <p:txBody>
          <a:bodyPr rtlCol="0"/>
          <a:lstStyle>
            <a:lvl1pPr marL="0" indent="0" algn="l">
              <a:buNone/>
              <a:defRPr sz="1400" i="1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zh-CN" altLang="en-US" noProof="0"/>
              <a:t>电话号码</a:t>
            </a:r>
            <a:endParaRPr lang="zh-CN" altLang="en-ZA" noProof="0"/>
          </a:p>
        </p:txBody>
      </p:sp>
      <p:sp>
        <p:nvSpPr>
          <p:cNvPr id="13" name="文本占位符 7">
            <a:extLst>
              <a:ext uri="{FF2B5EF4-FFF2-40B4-BE49-F238E27FC236}">
                <a16:creationId xmlns:a16="http://schemas.microsoft.com/office/drawing/2014/main" id="{E27366FC-4115-4122-9CE2-5FA9D424AD5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62268" y="4540691"/>
            <a:ext cx="2910342" cy="238016"/>
          </a:xfrm>
        </p:spPr>
        <p:txBody>
          <a:bodyPr rtlCol="0"/>
          <a:lstStyle>
            <a:lvl1pPr marL="0" indent="0" algn="l">
              <a:buNone/>
              <a:defRPr sz="1400" i="1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zh-CN" altLang="en-US" noProof="0"/>
              <a:t>电子邮件或社交媒体图柄</a:t>
            </a:r>
            <a:endParaRPr lang="zh-CN" altLang="en-ZA" noProof="0"/>
          </a:p>
        </p:txBody>
      </p:sp>
      <p:sp>
        <p:nvSpPr>
          <p:cNvPr id="14" name="文本占位符 8">
            <a:extLst>
              <a:ext uri="{FF2B5EF4-FFF2-40B4-BE49-F238E27FC236}">
                <a16:creationId xmlns:a16="http://schemas.microsoft.com/office/drawing/2014/main" id="{DEB36829-2F8B-4E22-AB6D-4111D18AF84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62268" y="4931263"/>
            <a:ext cx="2910342" cy="238016"/>
          </a:xfrm>
        </p:spPr>
        <p:txBody>
          <a:bodyPr rtlCol="0"/>
          <a:lstStyle>
            <a:lvl1pPr marL="0" indent="0" algn="l">
              <a:buNone/>
              <a:defRPr sz="1400" i="1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zh-CN" altLang="en-US" noProof="0"/>
              <a:t>公司网站</a:t>
            </a:r>
            <a:endParaRPr lang="zh-CN" altLang="en-ZA" noProof="0"/>
          </a:p>
        </p:txBody>
      </p:sp>
    </p:spTree>
    <p:extLst>
      <p:ext uri="{BB962C8B-B14F-4D97-AF65-F5344CB8AC3E}">
        <p14:creationId xmlns:p14="http://schemas.microsoft.com/office/powerpoint/2010/main" val="31890100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、副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zh-CN" altLang="en-US" noProof="0"/>
              <a:t>单击以编辑页标题</a:t>
            </a:r>
          </a:p>
        </p:txBody>
      </p:sp>
      <p:sp>
        <p:nvSpPr>
          <p:cNvPr id="7" name="副标题 2">
            <a:extLst>
              <a:ext uri="{FF2B5EF4-FFF2-40B4-BE49-F238E27FC236}">
                <a16:creationId xmlns:a16="http://schemas.microsoft.com/office/drawing/2014/main" id="{E97A9A62-1AA6-47A9-A1A0-54196823744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9198116" cy="360000"/>
          </a:xfrm>
        </p:spPr>
        <p:txBody>
          <a:bodyPr rtlCol="0"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zh-CN" altLang="en-US" noProof="0"/>
              <a:t>副标题</a:t>
            </a:r>
            <a:endParaRPr lang="zh-CN" altLang="en-ZA" noProof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zh-CN" altLang="en-US" noProof="0"/>
              <a:t>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  <a:endParaRPr lang="zh-CN" altLang="en-ZA" noProof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8FE0EB3-0FF4-4285-B9D3-90A5751B7B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zh-CN" altLang="en-US" noProof="0"/>
              <a:t>添加页脚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442953D-28FC-41B5-A1BB-BB3BA7CA40B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ZA" altLang="zh-CN" noProof="0" smtClean="0"/>
              <a:pPr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长方形 11">
            <a:extLst>
              <a:ext uri="{FF2B5EF4-FFF2-40B4-BE49-F238E27FC236}">
                <a16:creationId xmlns:a16="http://schemas.microsoft.com/office/drawing/2014/main" id="{32C8D0EF-1DB6-4ADC-8F31-5AE53BF5EAF4}"/>
              </a:ext>
            </a:extLst>
          </p:cNvPr>
          <p:cNvSpPr/>
          <p:nvPr userDrawn="1"/>
        </p:nvSpPr>
        <p:spPr>
          <a:xfrm>
            <a:off x="69274" y="66963"/>
            <a:ext cx="9911201" cy="67273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长方形 6">
            <a:extLst>
              <a:ext uri="{FF2B5EF4-FFF2-40B4-BE49-F238E27FC236}">
                <a16:creationId xmlns:a16="http://schemas.microsoft.com/office/drawing/2014/main" id="{62F208ED-79A0-4B2C-A5EE-9D27466BCA3F}"/>
              </a:ext>
            </a:extLst>
          </p:cNvPr>
          <p:cNvSpPr/>
          <p:nvPr userDrawn="1"/>
        </p:nvSpPr>
        <p:spPr>
          <a:xfrm>
            <a:off x="11407775" y="6356350"/>
            <a:ext cx="784225" cy="3651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占位符 1">
            <a:extLst>
              <a:ext uri="{FF2B5EF4-FFF2-40B4-BE49-F238E27FC236}">
                <a16:creationId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9198116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rtl="0"/>
            <a:r>
              <a:rPr lang="zh-CN" altLang="en-US" noProof="0"/>
              <a:t>单击以编辑页标题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2000"/>
            <a:ext cx="9198116" cy="4679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 rtl="0"/>
            <a:r>
              <a:rPr lang="zh-CN" altLang="en-US" noProof="0"/>
              <a:t>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2000" y="6356350"/>
            <a:ext cx="41148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 i="1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defRPr>
            </a:lvl1pPr>
          </a:lstStyle>
          <a:p>
            <a:r>
              <a:rPr lang="zh-CN" altLang="en-US" noProof="0"/>
              <a:t>添加页脚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ECA3099-A94F-4C3E-BC29-780EDD38F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47502" y="6401750"/>
            <a:ext cx="278418" cy="27432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200" i="1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19B51A1E-902D-48AF-9020-955120F399B6}" type="slidenum">
              <a:rPr lang="en-ZA" altLang="zh-CN" noProof="0" smtClean="0"/>
              <a:pPr/>
              <a:t>‹#›</a:t>
            </a:fld>
            <a:endParaRPr lang="zh-CN" altLang="en-US" noProof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4FDC6F9-37F9-4E25-AECA-D307B8421C73}"/>
              </a:ext>
            </a:extLst>
          </p:cNvPr>
          <p:cNvSpPr txBox="1"/>
          <p:nvPr userDrawn="1"/>
        </p:nvSpPr>
        <p:spPr>
          <a:xfrm>
            <a:off x="9630116" y="6346108"/>
            <a:ext cx="1662546" cy="399849"/>
          </a:xfrm>
          <a:prstGeom prst="rect">
            <a:avLst/>
          </a:prstGeom>
          <a:noFill/>
        </p:spPr>
        <p:txBody>
          <a:bodyPr wrap="square" lIns="0" tIns="36000" rIns="0" bIns="0" rtlCol="0">
            <a:spAutoFit/>
          </a:bodyPr>
          <a:lstStyle/>
          <a:p>
            <a:pPr algn="r" rtl="0">
              <a:lnSpc>
                <a:spcPts val="1400"/>
              </a:lnSpc>
            </a:pPr>
            <a:r>
              <a:rPr lang="en-US" altLang="zh-CN" sz="1600" b="1" spc="-100" noProof="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MobileNet</a:t>
            </a:r>
          </a:p>
          <a:p>
            <a:pPr algn="r" rtl="0">
              <a:lnSpc>
                <a:spcPts val="1400"/>
              </a:lnSpc>
            </a:pPr>
            <a:r>
              <a:rPr lang="en-US" altLang="zh-CN" sz="1600" b="1" spc="-100" noProof="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V2</a:t>
            </a:r>
            <a:endParaRPr lang="zh-CN" altLang="en-US" sz="1600" b="1" spc="-100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8" name="长方形 7">
            <a:extLst>
              <a:ext uri="{FF2B5EF4-FFF2-40B4-BE49-F238E27FC236}">
                <a16:creationId xmlns:a16="http://schemas.microsoft.com/office/drawing/2014/main" id="{6B322F68-670D-45A0-A54F-7E70BCEAED3F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长方形 9">
            <a:extLst>
              <a:ext uri="{FF2B5EF4-FFF2-40B4-BE49-F238E27FC236}">
                <a16:creationId xmlns:a16="http://schemas.microsoft.com/office/drawing/2014/main" id="{E69B5F15-353A-4344-8D61-F4E25AA9FB6C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1" name="长方形 10">
            <a:extLst>
              <a:ext uri="{FF2B5EF4-FFF2-40B4-BE49-F238E27FC236}">
                <a16:creationId xmlns:a16="http://schemas.microsoft.com/office/drawing/2014/main" id="{2FA0C0AA-FCE8-4A7F-928A-54C96BBA9053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  <p:sldLayoutId id="2147483663" r:id="rId3"/>
    <p:sldLayoutId id="2147483658" r:id="rId4"/>
    <p:sldLayoutId id="2147483665" r:id="rId5"/>
    <p:sldLayoutId id="2147483659" r:id="rId6"/>
    <p:sldLayoutId id="2147483660" r:id="rId7"/>
    <p:sldLayoutId id="2147483664" r:id="rId8"/>
    <p:sldLayoutId id="2147483650" r:id="rId9"/>
    <p:sldLayoutId id="2147483656" r:id="rId10"/>
    <p:sldLayoutId id="2147483657" r:id="rId11"/>
    <p:sldLayoutId id="2147483654" r:id="rId12"/>
    <p:sldLayoutId id="2147483666" r:id="rId13"/>
    <p:sldLayoutId id="2147483667" r:id="rId14"/>
    <p:sldLayoutId id="2147483668" r:id="rId15"/>
    <p:sldLayoutId id="2147483669" r:id="rId16"/>
    <p:sldLayoutId id="2147483670" r:id="rId17"/>
    <p:sldLayoutId id="2147483671" r:id="rId18"/>
    <p:sldLayoutId id="2147483672" r:id="rId19"/>
    <p:sldLayoutId id="2147483655" r:id="rId2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 cap="all" spc="-150" baseline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2.png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5.jpe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9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9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6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占位符 6" descr="木片从中间切开">
            <a:extLst>
              <a:ext uri="{FF2B5EF4-FFF2-40B4-BE49-F238E27FC236}">
                <a16:creationId xmlns:a16="http://schemas.microsoft.com/office/drawing/2014/main" id="{C0BA96B3-F713-41B0-A2E3-15E9039E474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980476" y="0"/>
            <a:ext cx="2211524" cy="6858000"/>
          </a:xfr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E2F2BFDF-E9F2-4569-A9F2-E1FFCB7FB82D}"/>
              </a:ext>
            </a:extLst>
          </p:cNvPr>
          <p:cNvSpPr txBox="1"/>
          <p:nvPr/>
        </p:nvSpPr>
        <p:spPr>
          <a:xfrm>
            <a:off x="5156211" y="3985676"/>
            <a:ext cx="1879577" cy="220313"/>
          </a:xfrm>
          <a:prstGeom prst="rect">
            <a:avLst/>
          </a:prstGeom>
          <a:noFill/>
        </p:spPr>
        <p:txBody>
          <a:bodyPr wrap="square" lIns="0" tIns="36000" rIns="0" bIns="0" rtlCol="0">
            <a:spAutoFit/>
          </a:bodyPr>
          <a:lstStyle/>
          <a:p>
            <a:pPr algn="r" rtl="0">
              <a:lnSpc>
                <a:spcPts val="1400"/>
              </a:lnSpc>
            </a:pPr>
            <a:r>
              <a:rPr lang="en-US" altLang="zh-CN" sz="1600" b="1" spc="-1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MobileNetV2</a:t>
            </a:r>
            <a:endParaRPr lang="zh-CN" altLang="en-US" sz="1600" b="1" spc="-10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>
              <a:lnSpc>
                <a:spcPts val="6000"/>
              </a:lnSpc>
            </a:pPr>
            <a:r>
              <a:rPr lang="zh-CN" altLang="en-US"/>
              <a:t>移动端</a:t>
            </a:r>
            <a:br>
              <a:rPr lang="en-US" altLang="zh-CN"/>
            </a:br>
            <a:r>
              <a:rPr lang="zh-CN" altLang="en-US"/>
              <a:t>小型神经网络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副标题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Depthwise separable Convolution  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999616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>
            <a:extLst>
              <a:ext uri="{FF2B5EF4-FFF2-40B4-BE49-F238E27FC236}">
                <a16:creationId xmlns:a16="http://schemas.microsoft.com/office/drawing/2014/main" id="{146AB47F-C1B1-46D9-9379-8AF054E9BB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2810" b="2810"/>
          <a:stretch/>
        </p:blipFill>
        <p:spPr>
          <a:xfrm>
            <a:off x="559090" y="3815869"/>
            <a:ext cx="10014465" cy="2578233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19304E83-A4F0-49C5-BB01-F5773509A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0" y="463898"/>
            <a:ext cx="9198000" cy="432000"/>
          </a:xfrm>
        </p:spPr>
        <p:txBody>
          <a:bodyPr rtlCol="0"/>
          <a:lstStyle/>
          <a:p>
            <a:pPr rtl="0"/>
            <a:r>
              <a: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比较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CA42D59-EAD6-4F95-84F1-32A30F05785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 rtlCol="0"/>
          <a:lstStyle/>
          <a:p>
            <a:pPr rtl="0"/>
            <a:r>
              <a:rPr lang="zh-CN" altLang="en-US" i="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参数量对比</a:t>
            </a:r>
            <a:endParaRPr lang="en-US" altLang="zh-CN" i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rtl="0"/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E6AC9832-FB01-464A-9824-61887B77997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447502" y="6401750"/>
            <a:ext cx="278418" cy="274324"/>
          </a:xfrm>
        </p:spPr>
        <p:txBody>
          <a:bodyPr rtlCol="0"/>
          <a:lstStyle/>
          <a:p>
            <a:pPr rtl="0"/>
            <a:fld id="{19B51A1E-902D-48AF-9020-955120F399B6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pPr rtl="0"/>
              <a:t>10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FD441862-14FF-4C8A-97FF-7031C468D9F5}"/>
                  </a:ext>
                </a:extLst>
              </p:cNvPr>
              <p:cNvSpPr txBox="1"/>
              <p:nvPr/>
            </p:nvSpPr>
            <p:spPr>
              <a:xfrm>
                <a:off x="663593" y="1387913"/>
                <a:ext cx="4820240" cy="16318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CN" altLang="zh-CN" sz="2400" i="1" kern="1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zh-CN" sz="2400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altLang="zh-CN" sz="2400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b>
                          </m:sSub>
                          <m:r>
                            <a:rPr lang="en-US" altLang="zh-CN" sz="2400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zh-CN" altLang="zh-CN" sz="2400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altLang="zh-CN" sz="2400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b>
                          </m:sSub>
                          <m:r>
                            <a:rPr lang="en-US" altLang="zh-CN" sz="2400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∙</m:t>
                          </m:r>
                          <m:r>
                            <a:rPr lang="en-US" altLang="zh-CN" sz="2400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altLang="zh-CN" sz="2400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zh-CN" altLang="zh-CN" sz="2400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altLang="zh-CN" sz="2400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sub>
                          </m:sSub>
                          <m:r>
                            <a:rPr lang="en-US" altLang="zh-CN" sz="2400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zh-CN" altLang="zh-CN" sz="2400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altLang="zh-CN" sz="2400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sub>
                          </m:sSub>
                          <m:r>
                            <a:rPr lang="en-US" altLang="zh-CN" sz="2400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400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altLang="zh-CN" sz="2400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∙</m:t>
                          </m:r>
                          <m:r>
                            <a:rPr lang="en-US" altLang="zh-CN" sz="2400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altLang="zh-CN" sz="2400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zh-CN" altLang="zh-CN" sz="2400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altLang="zh-CN" sz="2400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sub>
                          </m:sSub>
                          <m:r>
                            <a:rPr lang="en-US" altLang="zh-CN" sz="2400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zh-CN" altLang="zh-CN" sz="2400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altLang="zh-CN" sz="2400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zh-CN" altLang="zh-CN" sz="2400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altLang="zh-CN" sz="2400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b>
                          </m:sSub>
                          <m:r>
                            <a:rPr lang="en-US" altLang="zh-CN" sz="2400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zh-CN" altLang="zh-CN" sz="2400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altLang="zh-CN" sz="2400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b>
                          </m:sSub>
                          <m:r>
                            <a:rPr lang="en-US" altLang="zh-CN" sz="2400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∙</m:t>
                          </m:r>
                          <m:r>
                            <a:rPr lang="en-US" altLang="zh-CN" sz="2400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altLang="zh-CN" sz="2400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∙</m:t>
                          </m:r>
                          <m:r>
                            <a:rPr lang="en-US" altLang="zh-CN" sz="2400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altLang="zh-CN" sz="2400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zh-CN" altLang="zh-CN" sz="2400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altLang="zh-CN" sz="2400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sub>
                          </m:sSub>
                          <m:r>
                            <a:rPr lang="en-US" altLang="zh-CN" sz="2400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zh-CN" altLang="zh-CN" sz="2400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altLang="zh-CN" sz="2400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CN" altLang="zh-CN" sz="2400" kern="100" dirty="0">
                  <a:solidFill>
                    <a:schemeClr val="tx1"/>
                  </a:solidFill>
                  <a:effectLst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kern="10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zh-CN" sz="2400" i="1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r>
                        <a:rPr lang="en-US" altLang="zh-CN" sz="2400" kern="10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zh-CN" altLang="zh-CN" sz="2400" i="1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zh-CN" altLang="zh-CN" sz="2400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zh-CN" altLang="zh-CN" sz="2400" i="1" kern="1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kern="1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altLang="zh-CN" sz="2400" kern="1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altLang="zh-CN" sz="2400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zh-CN" sz="2400" kern="10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zh-CN" sz="2400" i="1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r>
                        <a:rPr lang="en-US" altLang="zh-CN" sz="2400" kern="10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zh-CN" altLang="zh-CN" sz="2400" i="1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9</m:t>
                          </m:r>
                        </m:den>
                      </m:f>
                    </m:oMath>
                  </m:oMathPara>
                </a14:m>
                <a:endParaRPr lang="zh-CN" altLang="zh-CN" sz="2400" kern="100" dirty="0">
                  <a:solidFill>
                    <a:schemeClr val="tx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FD441862-14FF-4C8A-97FF-7031C468D9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593" y="1387913"/>
                <a:ext cx="4820240" cy="1631857"/>
              </a:xfrm>
              <a:prstGeom prst="rect">
                <a:avLst/>
              </a:prstGeom>
              <a:blipFill>
                <a:blip r:embed="rId4"/>
                <a:stretch>
                  <a:fillRect r="-214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F6F0BF8B-F254-46D2-834A-FE68DA3A5B2E}"/>
                  </a:ext>
                </a:extLst>
              </p:cNvPr>
              <p:cNvSpPr txBox="1"/>
              <p:nvPr/>
            </p:nvSpPr>
            <p:spPr>
              <a:xfrm>
                <a:off x="435159" y="4090633"/>
                <a:ext cx="10199231" cy="2092881"/>
              </a:xfrm>
              <a:prstGeom prst="rect">
                <a:avLst/>
              </a:prstGeom>
              <a:solidFill>
                <a:srgbClr val="F2F2F2"/>
              </a:solidFill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altLang="zh-CN" sz="2800" kern="1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    </a:t>
                </a:r>
                <a:r>
                  <a:rPr lang="zh-CN" altLang="zh-CN" sz="2800" kern="1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其中分子为</a:t>
                </a:r>
                <a:r>
                  <a:rPr lang="en-US" altLang="zh-CN" sz="2800" kern="1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DW+PW</a:t>
                </a:r>
                <a:r>
                  <a:rPr lang="zh-CN" altLang="zh-CN" sz="2800" kern="1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卷积操作的参数量，分母为普通卷积操作。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8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800" i="1" kern="1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zh-CN" sz="2800" i="1" kern="1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𝐾</m:t>
                        </m:r>
                      </m:sub>
                    </m:sSub>
                  </m:oMath>
                </a14:m>
                <a:r>
                  <a:rPr lang="zh-CN" altLang="zh-CN" sz="2800" kern="1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为卷积核大小，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8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800" i="1" kern="1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zh-CN" sz="2800" i="1" kern="1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𝐹</m:t>
                        </m:r>
                      </m:sub>
                    </m:sSub>
                  </m:oMath>
                </a14:m>
                <a:r>
                  <a:rPr lang="zh-CN" altLang="zh-CN" sz="2800" kern="1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为输入特征图的大小。</a:t>
                </a:r>
                <a14:m>
                  <m:oMath xmlns:m="http://schemas.openxmlformats.org/officeDocument/2006/math">
                    <m:r>
                      <a:rPr lang="en-US" altLang="zh-CN" sz="2800" i="1" kern="100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𝑀</m:t>
                    </m:r>
                  </m:oMath>
                </a14:m>
                <a:r>
                  <a:rPr lang="zh-CN" altLang="zh-CN" sz="2800" kern="1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为输入特征图的</a:t>
                </a:r>
                <a:r>
                  <a:rPr lang="en-US" altLang="zh-CN" sz="2800" kern="1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channel</a:t>
                </a:r>
                <a:r>
                  <a:rPr lang="zh-CN" altLang="zh-CN" sz="2800" kern="1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800" i="1" kern="100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𝑁</m:t>
                    </m:r>
                  </m:oMath>
                </a14:m>
                <a:r>
                  <a:rPr lang="zh-CN" altLang="zh-CN" sz="2800" kern="1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为输出特征图的</a:t>
                </a:r>
                <a:r>
                  <a:rPr lang="en-US" altLang="zh-CN" sz="2800" kern="1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channel</a:t>
                </a:r>
                <a:r>
                  <a:rPr lang="zh-CN" altLang="zh-CN" sz="2800" kern="1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。</a:t>
                </a:r>
                <a:endParaRPr lang="en-US" altLang="zh-CN" sz="2800" kern="100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algn="just"/>
                <a:r>
                  <a:rPr lang="en-US" altLang="zh-CN" sz="2800" b="1" kern="1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	</a:t>
                </a:r>
                <a:r>
                  <a:rPr lang="zh-CN" altLang="zh-CN" sz="2800" b="1" kern="1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理论上</a:t>
                </a:r>
                <a:r>
                  <a:rPr lang="zh-CN" altLang="zh-CN" sz="2800" kern="1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普通的卷积计算量是</a:t>
                </a:r>
                <a:r>
                  <a:rPr lang="en-US" altLang="zh-CN" sz="2800" kern="1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DW+PW</a:t>
                </a:r>
                <a:r>
                  <a:rPr lang="zh-CN" altLang="zh-CN" sz="2800" kern="1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的八到九倍。</a:t>
                </a: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F6F0BF8B-F254-46D2-834A-FE68DA3A5B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159" y="4090633"/>
                <a:ext cx="10199231" cy="2092881"/>
              </a:xfrm>
              <a:prstGeom prst="rect">
                <a:avLst/>
              </a:prstGeom>
              <a:blipFill>
                <a:blip r:embed="rId5"/>
                <a:stretch>
                  <a:fillRect l="-1195" t="-2915" r="-12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4" name="图片 23">
            <a:extLst>
              <a:ext uri="{FF2B5EF4-FFF2-40B4-BE49-F238E27FC236}">
                <a16:creationId xmlns:a16="http://schemas.microsoft.com/office/drawing/2014/main" id="{DBD6810C-8B3B-4189-876C-6BC54817D7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16220" y="383833"/>
            <a:ext cx="5096256" cy="3146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837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3FB4D5-DA14-4F29-9320-2DE0A6B57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网络结构</a:t>
            </a:r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00A34EBD-7DEA-4599-A81B-0A363A0E17F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447502" y="6401750"/>
            <a:ext cx="278418" cy="274324"/>
          </a:xfrm>
        </p:spPr>
        <p:txBody>
          <a:bodyPr rtlCol="0"/>
          <a:lstStyle/>
          <a:p>
            <a:pPr rtl="0"/>
            <a:fld id="{19B51A1E-902D-48AF-9020-955120F399B6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pPr rtl="0"/>
              <a:t>11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2FC5E62-36C9-40DC-B77F-D8B04369674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69077" y="847409"/>
            <a:ext cx="5274310" cy="582866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9FBC48F-8F6A-4387-89C1-C46EE3B5D6A7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5676118" y="2562588"/>
            <a:ext cx="4377143" cy="155908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EAB6C50-6FD5-446F-84BD-3034C2606164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5676118" y="4182364"/>
            <a:ext cx="4415243" cy="168089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9D12E5A3-D2DC-4E5C-9D29-44B2507CE1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76118" y="942813"/>
            <a:ext cx="4479682" cy="155908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02689399-6D37-4101-B3C4-D6CA0A8722D3}"/>
                  </a:ext>
                </a:extLst>
              </p:cNvPr>
              <p:cNvSpPr txBox="1"/>
              <p:nvPr/>
            </p:nvSpPr>
            <p:spPr>
              <a:xfrm>
                <a:off x="10185991" y="2715301"/>
                <a:ext cx="1829154" cy="10464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800" dirty="0">
                    <a:effectLst/>
                    <a:latin typeface="等线" panose="02010600030101010101" pitchFamily="2" charset="-122"/>
                    <a:cs typeface="Times New Roman" panose="02020603050405020304" pitchFamily="18" charset="0"/>
                  </a:rPr>
                  <a:t>Width Multiplier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4400" i="1" smtClean="0"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zh-CN" altLang="en-US" sz="4400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02689399-6D37-4101-B3C4-D6CA0A8722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85991" y="2715301"/>
                <a:ext cx="1829154" cy="1046440"/>
              </a:xfrm>
              <a:prstGeom prst="rect">
                <a:avLst/>
              </a:prstGeom>
              <a:blipFill>
                <a:blip r:embed="rId7"/>
                <a:stretch>
                  <a:fillRect l="-3000" t="-29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文本框 9">
            <a:extLst>
              <a:ext uri="{FF2B5EF4-FFF2-40B4-BE49-F238E27FC236}">
                <a16:creationId xmlns:a16="http://schemas.microsoft.com/office/drawing/2014/main" id="{66B54F8F-A983-4E26-A816-3670563AE9F3}"/>
              </a:ext>
            </a:extLst>
          </p:cNvPr>
          <p:cNvSpPr txBox="1"/>
          <p:nvPr/>
        </p:nvSpPr>
        <p:spPr>
          <a:xfrm>
            <a:off x="10412066" y="1460747"/>
            <a:ext cx="13770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计算量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2993390E-4D80-4999-A3BA-49BDD56B49C2}"/>
                  </a:ext>
                </a:extLst>
              </p:cNvPr>
              <p:cNvSpPr txBox="1"/>
              <p:nvPr/>
            </p:nvSpPr>
            <p:spPr>
              <a:xfrm>
                <a:off x="10053261" y="4391346"/>
                <a:ext cx="2317898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800" dirty="0">
                    <a:effectLst/>
                    <a:latin typeface="等线" panose="02010600030101010101" pitchFamily="2" charset="-122"/>
                    <a:cs typeface="Times New Roman" panose="02020603050405020304" pitchFamily="18" charset="0"/>
                  </a:rPr>
                  <a:t>Resolution Multiplier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3600" i="1" smtClean="0">
                          <a:latin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2993390E-4D80-4999-A3BA-49BDD56B49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3261" y="4391346"/>
                <a:ext cx="2317898" cy="923330"/>
              </a:xfrm>
              <a:prstGeom prst="rect">
                <a:avLst/>
              </a:prstGeom>
              <a:blipFill>
                <a:blip r:embed="rId8"/>
                <a:stretch>
                  <a:fillRect l="-2105" t="-32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7752199D-CFEF-496C-8ABB-5A429AF43A80}"/>
                  </a:ext>
                </a:extLst>
              </p:cNvPr>
              <p:cNvSpPr txBox="1"/>
              <p:nvPr/>
            </p:nvSpPr>
            <p:spPr>
              <a:xfrm>
                <a:off x="5600923" y="5952883"/>
                <a:ext cx="618814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zh-CN" altLang="en-US" smtClean="0">
                          <a:latin typeface="Cambria Math" panose="02040503050406030204" pitchFamily="18" charset="0"/>
                        </a:rPr>
                        <m:t>D</m:t>
                      </m:r>
                      <m:r>
                        <m:rPr>
                          <m:sty m:val="p"/>
                        </m:rPr>
                        <a:rPr lang="zh-CN" altLang="en-US" i="0">
                          <a:latin typeface="Cambria Math" panose="02040503050406030204" pitchFamily="18" charset="0"/>
                        </a:rPr>
                        <m:t>K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 · </m:t>
                      </m:r>
                      <m:r>
                        <m:rPr>
                          <m:sty m:val="p"/>
                        </m:rPr>
                        <a:rPr lang="zh-CN" altLang="en-US" i="0">
                          <a:latin typeface="Cambria Math" panose="02040503050406030204" pitchFamily="18" charset="0"/>
                        </a:rPr>
                        <m:t>DK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 · </m:t>
                      </m:r>
                      <m:r>
                        <m:rPr>
                          <m:sty m:val="p"/>
                        </m:rPr>
                        <a:rPr lang="zh-CN" altLang="en-US" i="0">
                          <a:latin typeface="Cambria Math" panose="02040503050406030204" pitchFamily="18" charset="0"/>
                        </a:rPr>
                        <m:t>αM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 · </m:t>
                      </m:r>
                      <m:r>
                        <m:rPr>
                          <m:sty m:val="p"/>
                        </m:rPr>
                        <a:rPr lang="zh-CN" altLang="en-US" i="0">
                          <a:latin typeface="Cambria Math" panose="02040503050406030204" pitchFamily="18" charset="0"/>
                        </a:rPr>
                        <m:t>ρDF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 · </m:t>
                      </m:r>
                      <m:r>
                        <m:rPr>
                          <m:sty m:val="p"/>
                        </m:rPr>
                        <a:rPr lang="zh-CN" altLang="en-US" i="0">
                          <a:latin typeface="Cambria Math" panose="02040503050406030204" pitchFamily="18" charset="0"/>
                        </a:rPr>
                        <m:t>ρDF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 + </m:t>
                      </m:r>
                      <m:r>
                        <m:rPr>
                          <m:sty m:val="p"/>
                        </m:rPr>
                        <a:rPr lang="zh-CN" altLang="en-US" i="0">
                          <a:latin typeface="Cambria Math" panose="02040503050406030204" pitchFamily="18" charset="0"/>
                        </a:rPr>
                        <m:t>αM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 · </m:t>
                      </m:r>
                      <m:r>
                        <m:rPr>
                          <m:sty m:val="p"/>
                        </m:rPr>
                        <a:rPr lang="zh-CN" altLang="en-US" i="0">
                          <a:latin typeface="Cambria Math" panose="02040503050406030204" pitchFamily="18" charset="0"/>
                        </a:rPr>
                        <m:t>αN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 · </m:t>
                      </m:r>
                      <m:r>
                        <m:rPr>
                          <m:sty m:val="p"/>
                        </m:rPr>
                        <a:rPr lang="zh-CN" altLang="en-US" i="0">
                          <a:latin typeface="Cambria Math" panose="02040503050406030204" pitchFamily="18" charset="0"/>
                        </a:rPr>
                        <m:t>ρDF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 · </m:t>
                      </m:r>
                      <m:r>
                        <m:rPr>
                          <m:sty m:val="p"/>
                        </m:rPr>
                        <a:rPr lang="zh-CN" altLang="en-US" i="0">
                          <a:latin typeface="Cambria Math" panose="02040503050406030204" pitchFamily="18" charset="0"/>
                        </a:rPr>
                        <m:t>ρDF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7752199D-CFEF-496C-8ABB-5A429AF43A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0923" y="5952883"/>
                <a:ext cx="6188148" cy="369332"/>
              </a:xfrm>
              <a:prstGeom prst="rect">
                <a:avLst/>
              </a:prstGeom>
              <a:blipFill>
                <a:blip r:embed="rId9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文本框 12">
            <a:extLst>
              <a:ext uri="{FF2B5EF4-FFF2-40B4-BE49-F238E27FC236}">
                <a16:creationId xmlns:a16="http://schemas.microsoft.com/office/drawing/2014/main" id="{364023F2-759D-4C31-986B-AA46FEFCBB70}"/>
              </a:ext>
            </a:extLst>
          </p:cNvPr>
          <p:cNvSpPr txBox="1"/>
          <p:nvPr/>
        </p:nvSpPr>
        <p:spPr>
          <a:xfrm>
            <a:off x="1295400" y="2789003"/>
            <a:ext cx="9601200" cy="1477328"/>
          </a:xfrm>
          <a:prstGeom prst="rect">
            <a:avLst/>
          </a:prstGeom>
          <a:solidFill>
            <a:srgbClr val="F2F2F2"/>
          </a:solidFill>
        </p:spPr>
        <p:txBody>
          <a:bodyPr wrap="square" rtlCol="0">
            <a:spAutoFit/>
          </a:bodyPr>
          <a:lstStyle/>
          <a:p>
            <a:r>
              <a:rPr lang="zh-CN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但是在后续实验中发现，</a:t>
            </a:r>
            <a: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Depthwise</a:t>
            </a:r>
            <a:r>
              <a:rPr lang="zh-CN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部分的卷积和容易废掉，也就是卷积核大部分参数为零。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80476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3FB4D5-DA14-4F29-9320-2DE0A6B571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1999"/>
            <a:ext cx="9198116" cy="918335"/>
          </a:xfrm>
        </p:spPr>
        <p:txBody>
          <a:bodyPr rtlCol="0"/>
          <a:lstStyle/>
          <a:p>
            <a:r>
              <a:rPr lang="en-US" altLang="zh-CN" dirty="0"/>
              <a:t>MobileNetV2</a:t>
            </a:r>
            <a:br>
              <a:rPr lang="zh-CN" altLang="zh-CN" dirty="0"/>
            </a:b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00A34EBD-7DEA-4599-A81B-0A363A0E17F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447502" y="6401750"/>
            <a:ext cx="278418" cy="274324"/>
          </a:xfrm>
        </p:spPr>
        <p:txBody>
          <a:bodyPr rtlCol="0"/>
          <a:lstStyle/>
          <a:p>
            <a:pPr rtl="0"/>
            <a:fld id="{19B51A1E-902D-48AF-9020-955120F399B6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pPr rtl="0"/>
              <a:t>12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CFA8469-65C5-4482-94D8-AA6BFD4D9A4A}"/>
              </a:ext>
            </a:extLst>
          </p:cNvPr>
          <p:cNvSpPr txBox="1"/>
          <p:nvPr/>
        </p:nvSpPr>
        <p:spPr>
          <a:xfrm>
            <a:off x="432000" y="1010092"/>
            <a:ext cx="908785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zh-CN" sz="24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由</a:t>
            </a:r>
            <a:r>
              <a:rPr lang="en-US" altLang="zh-CN" sz="24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google</a:t>
            </a:r>
            <a:r>
              <a:rPr lang="zh-CN" altLang="zh-CN" sz="24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团队在</a:t>
            </a:r>
            <a:r>
              <a:rPr lang="en-US" altLang="zh-CN" sz="24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2018</a:t>
            </a:r>
            <a:r>
              <a:rPr lang="zh-CN" altLang="zh-CN" sz="24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年提出，相比</a:t>
            </a:r>
            <a:r>
              <a:rPr lang="en-US" altLang="zh-CN" sz="24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mobilenetV1</a:t>
            </a:r>
            <a:r>
              <a:rPr lang="zh-CN" altLang="zh-CN" sz="24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，准确率更高，模型更小。</a:t>
            </a:r>
          </a:p>
          <a:p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3CFF8C76-B00A-4BAE-B647-4920008800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8435" y="2234235"/>
            <a:ext cx="8396177" cy="1938469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4601A4DC-9D1A-440E-9409-5AEACA04CA41}"/>
              </a:ext>
            </a:extLst>
          </p:cNvPr>
          <p:cNvSpPr txBox="1"/>
          <p:nvPr/>
        </p:nvSpPr>
        <p:spPr>
          <a:xfrm>
            <a:off x="829340" y="4550735"/>
            <a:ext cx="908785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zh-CN" sz="32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亮点：</a:t>
            </a:r>
          </a:p>
          <a:p>
            <a:pPr marL="342900" lvl="0" indent="-342900" algn="just">
              <a:buFont typeface="+mj-lt"/>
              <a:buAutoNum type="arabicPeriod"/>
            </a:pPr>
            <a:r>
              <a:rPr lang="en-US" altLang="zh-CN" sz="32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Inverted Residuals</a:t>
            </a:r>
            <a:r>
              <a:rPr lang="zh-CN" altLang="zh-CN" sz="32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（倒残差结构）</a:t>
            </a:r>
          </a:p>
          <a:p>
            <a:pPr marL="342900" lvl="0" indent="-342900" algn="just">
              <a:buFont typeface="+mj-lt"/>
              <a:buAutoNum type="arabicPeriod"/>
            </a:pPr>
            <a:r>
              <a:rPr lang="en-US" altLang="zh-CN" sz="32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Linear Bottlenecks</a:t>
            </a:r>
            <a:endParaRPr lang="zh-CN" altLang="zh-CN" sz="3200" kern="1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007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00A34EBD-7DEA-4599-A81B-0A363A0E17F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447502" y="6401750"/>
            <a:ext cx="278418" cy="274324"/>
          </a:xfrm>
        </p:spPr>
        <p:txBody>
          <a:bodyPr rtlCol="0"/>
          <a:lstStyle/>
          <a:p>
            <a:pPr rtl="0"/>
            <a:fld id="{19B51A1E-902D-48AF-9020-955120F399B6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pPr rtl="0"/>
              <a:t>13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BD64329-69BC-4C71-8752-0C4D4E356DED}"/>
              </a:ext>
            </a:extLst>
          </p:cNvPr>
          <p:cNvSpPr txBox="1"/>
          <p:nvPr/>
        </p:nvSpPr>
        <p:spPr>
          <a:xfrm>
            <a:off x="499730" y="393404"/>
            <a:ext cx="8697433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Inverted Residuals</a:t>
            </a:r>
            <a:endParaRPr lang="zh-CN" altLang="zh-CN" sz="2800" kern="1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286747A-10AE-4E6F-B0BD-14C832F27B6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42624" y="1193622"/>
            <a:ext cx="4250314" cy="420961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605A550-EB44-4862-A629-3CA7CB7C8E51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992938" y="1193622"/>
            <a:ext cx="4555099" cy="4229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3669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00A34EBD-7DEA-4599-A81B-0A363A0E17F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447502" y="6401750"/>
            <a:ext cx="278418" cy="274324"/>
          </a:xfrm>
        </p:spPr>
        <p:txBody>
          <a:bodyPr rtlCol="0"/>
          <a:lstStyle/>
          <a:p>
            <a:pPr rtl="0"/>
            <a:fld id="{19B51A1E-902D-48AF-9020-955120F399B6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pPr rtl="0"/>
              <a:t>14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BD64329-69BC-4C71-8752-0C4D4E356DED}"/>
              </a:ext>
            </a:extLst>
          </p:cNvPr>
          <p:cNvSpPr txBox="1"/>
          <p:nvPr/>
        </p:nvSpPr>
        <p:spPr>
          <a:xfrm>
            <a:off x="499730" y="393404"/>
            <a:ext cx="86974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32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Linear Bottlenecks</a:t>
            </a:r>
            <a:endParaRPr lang="zh-CN" altLang="zh-CN" sz="3200" kern="1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D21D78A-DCA5-40CF-B939-FEB37E164F5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06056" y="1181038"/>
            <a:ext cx="7744327" cy="4495924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77880ACC-5A87-4E73-960A-77BC0DEEF3AA}"/>
              </a:ext>
            </a:extLst>
          </p:cNvPr>
          <p:cNvSpPr txBox="1"/>
          <p:nvPr/>
        </p:nvSpPr>
        <p:spPr>
          <a:xfrm>
            <a:off x="8654902" y="1161071"/>
            <a:ext cx="3071018" cy="5170646"/>
          </a:xfrm>
          <a:prstGeom prst="rect">
            <a:avLst/>
          </a:prstGeom>
          <a:solidFill>
            <a:schemeClr val="bg1"/>
          </a:solidFill>
          <a:ln>
            <a:solidFill>
              <a:prstClr val="black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zh-CN" sz="24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在通过实验之后，作者发现，在较低维度的情况下使用</a:t>
            </a:r>
            <a:r>
              <a:rPr lang="en-US" altLang="zh-CN" sz="24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relu6</a:t>
            </a:r>
            <a:r>
              <a:rPr lang="zh-CN" altLang="zh-CN" sz="24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函数进行激活会造成信息的丢失，在高维情况下信息则会更好的保留。由于倒残差结构的特点是两头薄中间纬度高，因此在中间两层使用</a:t>
            </a:r>
            <a:r>
              <a:rPr lang="en-US" altLang="zh-CN" sz="24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ReLU6</a:t>
            </a:r>
            <a:r>
              <a:rPr lang="zh-CN" altLang="zh-CN" sz="24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函数进行激活，在降维操作后使用线性激活函数。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62641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3FB4D5-DA14-4F29-9320-2DE0A6B57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网络结构</a:t>
            </a:r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00A34EBD-7DEA-4599-A81B-0A363A0E17F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447502" y="6401750"/>
            <a:ext cx="278418" cy="274324"/>
          </a:xfrm>
        </p:spPr>
        <p:txBody>
          <a:bodyPr rtlCol="0"/>
          <a:lstStyle/>
          <a:p>
            <a:pPr rtl="0"/>
            <a:fld id="{19B51A1E-902D-48AF-9020-955120F399B6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pPr rtl="0"/>
              <a:t>15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346EAE1-9BF5-46DF-926F-AF738877242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37953" y="1350307"/>
            <a:ext cx="3782917" cy="415738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2EAFDE6-821E-4545-84B8-05599E71DCB9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5031058" y="1350307"/>
            <a:ext cx="5939860" cy="2445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8120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3FB4D5-DA14-4F29-9320-2DE0A6B57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网络结构</a:t>
            </a:r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00A34EBD-7DEA-4599-A81B-0A363A0E17F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447502" y="6401750"/>
            <a:ext cx="278418" cy="274324"/>
          </a:xfrm>
        </p:spPr>
        <p:txBody>
          <a:bodyPr rtlCol="0"/>
          <a:lstStyle/>
          <a:p>
            <a:pPr rtl="0"/>
            <a:fld id="{19B51A1E-902D-48AF-9020-955120F399B6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pPr rtl="0"/>
              <a:t>16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720EF79-1EE1-4785-A7FB-8FEF191AC1C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31999" y="950653"/>
            <a:ext cx="4692893" cy="5482879"/>
          </a:xfrm>
          <a:prstGeom prst="rect">
            <a:avLst/>
          </a:prstGeom>
        </p:spPr>
      </p:pic>
      <p:sp>
        <p:nvSpPr>
          <p:cNvPr id="5" name="文本框 2">
            <a:extLst>
              <a:ext uri="{FF2B5EF4-FFF2-40B4-BE49-F238E27FC236}">
                <a16:creationId xmlns:a16="http://schemas.microsoft.com/office/drawing/2014/main" id="{BD0CBD4A-C975-4206-8306-AA7C77F56C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63692" y="950652"/>
            <a:ext cx="4345851" cy="5333189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just"/>
            <a:r>
              <a:rPr lang="en-US" sz="2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t</a:t>
            </a:r>
            <a:r>
              <a:rPr lang="zh-CN" sz="2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是扩展因子</a:t>
            </a:r>
          </a:p>
          <a:p>
            <a:pPr algn="just"/>
            <a:r>
              <a:rPr lang="en-US" sz="2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c</a:t>
            </a:r>
            <a:r>
              <a:rPr lang="zh-CN" sz="2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是输出特征矩阵的</a:t>
            </a:r>
            <a:r>
              <a:rPr lang="en-US" sz="2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channel</a:t>
            </a:r>
            <a:endParaRPr lang="zh-CN" sz="2800" kern="1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/>
            <a:r>
              <a:rPr lang="en-US" sz="2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n</a:t>
            </a:r>
            <a:r>
              <a:rPr lang="zh-CN" sz="2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是</a:t>
            </a:r>
            <a:r>
              <a:rPr lang="en-US" sz="2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bottleneck</a:t>
            </a:r>
            <a:r>
              <a:rPr lang="zh-CN" sz="2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的重复次数</a:t>
            </a:r>
          </a:p>
          <a:p>
            <a:pPr algn="just"/>
            <a:r>
              <a:rPr lang="en-US" sz="2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s</a:t>
            </a:r>
            <a:r>
              <a:rPr lang="zh-CN" sz="2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是步距（针对第一层，其他为</a:t>
            </a:r>
            <a:r>
              <a:rPr lang="en-US" sz="2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lang="zh-CN" sz="2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）</a:t>
            </a:r>
          </a:p>
          <a:p>
            <a:pPr algn="just"/>
            <a:r>
              <a:rPr lang="en-US" sz="2800" kern="100" dirty="0" err="1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ps</a:t>
            </a:r>
            <a:r>
              <a:rPr lang="zh-CN" sz="2800" kern="1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：其中短连接层因为每一</a:t>
            </a:r>
            <a:r>
              <a:rPr lang="en-US" sz="2800" kern="1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bottleneck</a:t>
            </a:r>
            <a:r>
              <a:rPr lang="zh-CN" sz="2800" kern="1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第一层要进行一次</a:t>
            </a:r>
            <a:r>
              <a:rPr lang="en-US" sz="2800" kern="1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channel</a:t>
            </a:r>
            <a:r>
              <a:rPr lang="zh-CN" sz="2800" kern="1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变换，因此</a:t>
            </a:r>
            <a:r>
              <a:rPr lang="en-US" sz="2800" kern="1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shortcut</a:t>
            </a:r>
            <a:r>
              <a:rPr lang="zh-CN" sz="2800" kern="1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的</a:t>
            </a:r>
            <a:r>
              <a:rPr lang="en-US" sz="2800" kern="1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channel</a:t>
            </a:r>
            <a:r>
              <a:rPr lang="zh-CN" sz="2800" kern="1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要对齐。</a:t>
            </a:r>
            <a:endParaRPr lang="zh-CN" sz="2800" kern="1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89829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B379698-AB4C-493D-BF95-F5781FDF2AC5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447502" y="6401750"/>
            <a:ext cx="278418" cy="274324"/>
          </a:xfrm>
        </p:spPr>
        <p:txBody>
          <a:bodyPr rtlCol="0"/>
          <a:lstStyle/>
          <a:p>
            <a:pPr rtl="0"/>
            <a:fld id="{19B51A1E-902D-48AF-9020-955120F399B6}" type="slidenum">
              <a:rPr lang="en-US" altLang="zh-CN" smtClean="0"/>
              <a:pPr rtl="0"/>
              <a:t>17</a:t>
            </a:fld>
            <a:endParaRPr lang="zh-CN" alt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C29E601D-D7BD-4F4E-88F8-F176A3A3EB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710" y="921667"/>
            <a:ext cx="9616039" cy="5397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8A960E01-1EF5-435C-A17F-9BFA38A62EED}"/>
              </a:ext>
            </a:extLst>
          </p:cNvPr>
          <p:cNvSpPr txBox="1"/>
          <p:nvPr/>
        </p:nvSpPr>
        <p:spPr>
          <a:xfrm>
            <a:off x="340242" y="318977"/>
            <a:ext cx="82083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加入的小</a:t>
            </a:r>
            <a:r>
              <a:rPr lang="en-US" altLang="zh-CN" sz="2400" b="1" dirty="0"/>
              <a:t>trick</a:t>
            </a:r>
            <a:r>
              <a:rPr lang="zh-CN" altLang="en-US" sz="2400" b="1" dirty="0"/>
              <a:t>：</a:t>
            </a:r>
            <a:r>
              <a:rPr lang="en-US" altLang="zh-CN" sz="2400" b="1" dirty="0" err="1"/>
              <a:t>SEnet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5754214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占位符 6" descr="木片从中间切开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/>
          <a:srcRect/>
          <a:stretch>
            <a:fillRect/>
          </a:stretch>
        </p:blipFill>
        <p:spPr>
          <a:xfrm>
            <a:off x="9980476" y="0"/>
            <a:ext cx="2211524" cy="6858000"/>
          </a:xfrm>
        </p:spPr>
      </p:pic>
      <p:sp>
        <p:nvSpPr>
          <p:cNvPr id="16" name="文本框 15"/>
          <p:cNvSpPr txBox="1"/>
          <p:nvPr/>
        </p:nvSpPr>
        <p:spPr>
          <a:xfrm>
            <a:off x="5205663" y="4657341"/>
            <a:ext cx="1879577" cy="579385"/>
          </a:xfrm>
          <a:prstGeom prst="rect">
            <a:avLst/>
          </a:prstGeom>
          <a:noFill/>
        </p:spPr>
        <p:txBody>
          <a:bodyPr wrap="square" lIns="0" tIns="36000" rIns="0" bIns="0" rtlCol="0">
            <a:spAutoFit/>
          </a:bodyPr>
          <a:lstStyle/>
          <a:p>
            <a:pPr algn="r" rtl="0">
              <a:lnSpc>
                <a:spcPts val="1400"/>
              </a:lnSpc>
            </a:pPr>
            <a:r>
              <a:rPr lang="en-US" altLang="zh-CN" sz="1600" b="1" spc="-1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MobileNetV2</a:t>
            </a:r>
            <a:br>
              <a:rPr lang="zh-CN" altLang="en-US" sz="1600" b="1" spc="-100" dirty="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</a:br>
            <a:r>
              <a:rPr lang="en-US" altLang="zh-CN" sz="1600" b="1" spc="-100" dirty="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Experiments</a:t>
            </a:r>
          </a:p>
          <a:p>
            <a:pPr algn="r" rtl="0">
              <a:lnSpc>
                <a:spcPts val="1400"/>
              </a:lnSpc>
            </a:pPr>
            <a:endParaRPr lang="zh-CN" altLang="en-US" sz="1600" b="1" spc="-10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>
              <a:lnSpc>
                <a:spcPts val="6000"/>
              </a:lnSpc>
            </a:pP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论文复现</a:t>
            </a:r>
          </a:p>
        </p:txBody>
      </p:sp>
      <p:sp>
        <p:nvSpPr>
          <p:cNvPr id="4" name="副标题 3"/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zh-CN" altLang="en-US" dirty="0"/>
              <a:t>在对论文进行标准复现的同时，试图加入新的</a:t>
            </a:r>
            <a:r>
              <a:rPr lang="en-US" altLang="zh-CN" dirty="0"/>
              <a:t>trick</a:t>
            </a:r>
            <a:r>
              <a:rPr lang="zh-CN" altLang="en-US" dirty="0"/>
              <a:t>以提高性能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模型效果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19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85894" y="1182848"/>
            <a:ext cx="916916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我们首先对网络进行了复现，使用论文中的超参数设定进行了训练，受限于电脑机能的限制我们进行了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27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轮的训练（论文中为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150epoch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）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imageNet-1000class top1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准确率到达了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65.4%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（论文中为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72%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），在证明了训练的可行性后，我们使用官方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release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的预训练模型，进行了测试，的确能达到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72%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的准确度。</a:t>
            </a:r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DD5A594-D852-43BB-B591-E9D9027253B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19B51A1E-902D-48AF-9020-955120F399B6}" type="slidenum">
              <a:rPr lang="en-US" altLang="zh-CN" smtClean="0"/>
              <a:pPr/>
              <a:t>2</a:t>
            </a:fld>
            <a:endParaRPr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126DD0C-11B5-4ECE-9A85-73D453294A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7297" y="1969434"/>
            <a:ext cx="9845269" cy="4221013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26A6F048-DAB6-4D2B-980A-812F49FAD222}"/>
              </a:ext>
            </a:extLst>
          </p:cNvPr>
          <p:cNvSpPr txBox="1"/>
          <p:nvPr/>
        </p:nvSpPr>
        <p:spPr>
          <a:xfrm>
            <a:off x="638355" y="667553"/>
            <a:ext cx="93251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传统卷积神经网络，内存需求大、运算量大</a:t>
            </a:r>
            <a:endParaRPr lang="en-US" altLang="zh-CN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导致无法在移动设备以及嵌入式设备上运行</a:t>
            </a:r>
          </a:p>
        </p:txBody>
      </p:sp>
    </p:spTree>
    <p:extLst>
      <p:ext uri="{BB962C8B-B14F-4D97-AF65-F5344CB8AC3E}">
        <p14:creationId xmlns:p14="http://schemas.microsoft.com/office/powerpoint/2010/main" val="40916746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代码部分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93933" y="1182848"/>
            <a:ext cx="91691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使用</a:t>
            </a:r>
            <a:r>
              <a:rPr lang="en-US" altLang="zh-CN" kern="1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Pytorch</a:t>
            </a:r>
            <a:r>
              <a:rPr lang="zh-CN" altLang="en-US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进行网络搭建，选择的版本是</a:t>
            </a:r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Pytorch1.6</a:t>
            </a:r>
            <a:r>
              <a:rPr lang="zh-CN" altLang="en-US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搭配</a:t>
            </a:r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cuda10.1</a:t>
            </a:r>
            <a:r>
              <a:rPr lang="zh-CN" altLang="en-US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（因为到现在为止</a:t>
            </a:r>
            <a:r>
              <a:rPr lang="en-US" altLang="zh-CN" kern="1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tensorflow</a:t>
            </a:r>
            <a:r>
              <a:rPr lang="zh-CN" altLang="en-US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都不能支持</a:t>
            </a:r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10.2</a:t>
            </a:r>
            <a:r>
              <a:rPr lang="zh-CN" altLang="en-US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，而</a:t>
            </a:r>
            <a:r>
              <a:rPr lang="en-US" altLang="zh-CN" kern="1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Pytorch</a:t>
            </a:r>
            <a:r>
              <a:rPr lang="zh-CN" altLang="en-US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已经支持</a:t>
            </a:r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cuda11.0</a:t>
            </a:r>
            <a:r>
              <a:rPr lang="zh-CN" altLang="en-US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了）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147" y="2386742"/>
            <a:ext cx="4236369" cy="2959957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816600" y="2395019"/>
            <a:ext cx="47117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t 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代表扩展因子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c 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代表输出特征矩阵的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channel</a:t>
            </a:r>
          </a:p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n 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代表倒残差结构的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bottleneck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重复次数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s 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代表步距（只针对第一次，其他为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）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1780" y="4141852"/>
            <a:ext cx="4388297" cy="1204847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代码部分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21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238" y="3574842"/>
            <a:ext cx="9131100" cy="1935224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685800" y="1280853"/>
            <a:ext cx="62357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定义卷积、</a:t>
            </a:r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Batch Normalization</a:t>
            </a:r>
            <a:r>
              <a:rPr lang="zh-CN" altLang="en-US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ReLU6</a:t>
            </a:r>
            <a:r>
              <a:rPr lang="zh-CN" altLang="en-US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的组合层</a:t>
            </a:r>
            <a:endParaRPr lang="en-US" altLang="zh-CN" kern="1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Same</a:t>
            </a:r>
            <a:r>
              <a:rPr lang="zh-CN" altLang="en-US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卷积</a:t>
            </a:r>
            <a:endParaRPr lang="en-US" altLang="zh-CN" kern="1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group=1</a:t>
            </a:r>
            <a:r>
              <a:rPr lang="zh-CN" altLang="en-US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代表普通卷积</a:t>
            </a:r>
            <a:endParaRPr lang="en-US" altLang="zh-CN" kern="1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group=</a:t>
            </a:r>
            <a:r>
              <a:rPr lang="zh-CN" altLang="en-US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输入特征矩阵的</a:t>
            </a:r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channel</a:t>
            </a:r>
            <a:r>
              <a:rPr lang="zh-CN" altLang="en-US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代表</a:t>
            </a:r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DW</a:t>
            </a:r>
            <a:r>
              <a:rPr lang="zh-CN" altLang="en-US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卷积</a:t>
            </a: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4680" y="707419"/>
            <a:ext cx="4388297" cy="1204847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代码部分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22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080" y="5215289"/>
            <a:ext cx="4388297" cy="1204847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990600" y="1106564"/>
            <a:ext cx="1409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倒残差结构</a:t>
            </a:r>
          </a:p>
        </p:txBody>
      </p:sp>
      <p:pic>
        <p:nvPicPr>
          <p:cNvPr id="12" name="图片 11"/>
          <p:cNvPicPr/>
          <p:nvPr/>
        </p:nvPicPr>
        <p:blipFill rotWithShape="1">
          <a:blip r:embed="rId4"/>
          <a:srcRect r="4014" b="18895"/>
          <a:stretch>
            <a:fillRect/>
          </a:stretch>
        </p:blipFill>
        <p:spPr>
          <a:xfrm>
            <a:off x="577966" y="1475896"/>
            <a:ext cx="3644667" cy="3384463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7550" y="960400"/>
            <a:ext cx="6795603" cy="4760912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网络搭建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23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7190" y="211822"/>
            <a:ext cx="4244086" cy="643435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947" y="1949021"/>
            <a:ext cx="4236369" cy="2959957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网络搭建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24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6200" y="1381835"/>
            <a:ext cx="6781800" cy="1627301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6200" y="3934040"/>
            <a:ext cx="6781800" cy="194987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762000" y="2195485"/>
            <a:ext cx="3352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根据</a:t>
            </a:r>
            <a:r>
              <a:rPr lang="en-US" altLang="zh-CN" kern="1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Pytorch</a:t>
            </a:r>
            <a:r>
              <a:rPr lang="zh-CN" altLang="en-US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官方实现的代码，</a:t>
            </a:r>
            <a:endParaRPr lang="en-US" altLang="zh-CN" kern="1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zh-CN" altLang="en-US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把输入输出特征矩阵的</a:t>
            </a:r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channel</a:t>
            </a:r>
            <a:r>
              <a:rPr lang="zh-CN" altLang="en-US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进行预处理，变成</a:t>
            </a:r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8</a:t>
            </a:r>
            <a:r>
              <a:rPr lang="zh-CN" altLang="en-US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的整数倍，</a:t>
            </a:r>
            <a:endParaRPr lang="en-US" altLang="zh-CN" kern="1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zh-CN" altLang="en-US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可以更好地调用硬件性能。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网络搭建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25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000" y="902500"/>
            <a:ext cx="4236369" cy="2959957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5956" y="902500"/>
            <a:ext cx="6300755" cy="47498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071913" y="4521200"/>
            <a:ext cx="2603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读入网络的参数</a:t>
            </a:r>
            <a:endParaRPr lang="en-US" altLang="zh-CN" kern="1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zh-CN" altLang="en-US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搭建倒残差结构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网络搭建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26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000" y="902500"/>
            <a:ext cx="4236369" cy="295995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4670" y="1333500"/>
            <a:ext cx="5713140" cy="4386009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858369" y="4495800"/>
            <a:ext cx="381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搭建分类器</a:t>
            </a:r>
            <a:endParaRPr lang="en-US" altLang="zh-CN" kern="1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zh-CN" altLang="en-US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进行权重初始化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迁移学习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27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93514" y="1182848"/>
            <a:ext cx="916916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而后我们进行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fine-tune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，试图将模型用于花卉识别，在载入预训练模型（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train on ImageNet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）之后，冻结特征提取部分，将网络的分类层重置然后训练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几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个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epoch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，然后将整个网络继续训练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几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个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epoch 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达到了</a:t>
            </a: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94%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的准确度。使用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flask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框架再网络上提供服务</a:t>
            </a:r>
            <a:endParaRPr lang="en-US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zh-CN" altLang="en-US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同学们可以在校园网环境内访问 </a:t>
            </a: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10.160.162.79:8887 </a:t>
            </a:r>
            <a:r>
              <a:rPr lang="zh-CN" altLang="en-US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尝试花卉识别的功能</a:t>
            </a:r>
            <a:endParaRPr lang="en-US" altLang="zh-CN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zh-CN" altLang="en-US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同时，我们也将</a:t>
            </a: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Image</a:t>
            </a:r>
            <a:r>
              <a:rPr lang="zh-CN" altLang="en-US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上进行训练的模型部署在了 </a:t>
            </a: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10.160.162.79:8886</a:t>
            </a:r>
            <a:endParaRPr lang="zh-CN" altLang="en-US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32000" y="432000"/>
            <a:ext cx="9198000" cy="432000"/>
          </a:xfrm>
        </p:spPr>
        <p:txBody>
          <a:bodyPr vert="horz" lIns="0" tIns="0" rIns="0" bIns="0" rtlCol="0" anchor="ctr">
            <a:normAutofit/>
          </a:bodyPr>
          <a:lstStyle/>
          <a:p>
            <a:r>
              <a:rPr lang="zh-CN" altLang="en-US" sz="3000" b="1" kern="1200" cap="all" spc="-150" baseline="0"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迁移学习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33"/>
          </p:nvPr>
        </p:nvSpPr>
        <p:spPr>
          <a:xfrm>
            <a:off x="11447502" y="6401750"/>
            <a:ext cx="278418" cy="274324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19B51A1E-902D-48AF-9020-955120F399B6}" type="slidenum">
              <a:rPr lang="en-US" altLang="zh-CN" smtClean="0"/>
              <a:t>28</a:t>
            </a:fld>
            <a:endParaRPr lang="zh-CN" altLang="en-US"/>
          </a:p>
        </p:txBody>
      </p:sp>
      <p:pic>
        <p:nvPicPr>
          <p:cNvPr id="8" name="图片 7" descr="图示&#10;&#10;描述已自动生成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000" y="2153390"/>
            <a:ext cx="4435831" cy="2916559"/>
          </a:xfrm>
          <a:prstGeom prst="rect">
            <a:avLst/>
          </a:prstGeom>
          <a:noFill/>
        </p:spPr>
      </p:pic>
      <p:sp>
        <p:nvSpPr>
          <p:cNvPr id="3" name="文本框 2"/>
          <p:cNvSpPr txBox="1"/>
          <p:nvPr/>
        </p:nvSpPr>
        <p:spPr>
          <a:xfrm>
            <a:off x="5193534" y="944776"/>
            <a:ext cx="4435831" cy="513058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algn="just">
              <a:lnSpc>
                <a:spcPct val="90000"/>
              </a:lnSpc>
              <a:spcAft>
                <a:spcPts val="600"/>
              </a:spcAft>
            </a:pPr>
            <a:r>
              <a:rPr lang="zh-CN" altLang="en-US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迁移学习的主要思想：从相关领域中迁移标注数据或者知识结构、完成或改进目标领域或任务的学习效果。</a:t>
            </a:r>
          </a:p>
          <a:p>
            <a:pPr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zh-CN" altLang="en-US" kern="1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lnSpc>
                <a:spcPct val="90000"/>
              </a:lnSpc>
              <a:spcAft>
                <a:spcPts val="600"/>
              </a:spcAft>
            </a:pPr>
            <a:r>
              <a:rPr lang="zh-CN" altLang="en-US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我们的做法是使用在ImageNet上预训练的分类1000类的网络当特征提取器。</a:t>
            </a:r>
          </a:p>
          <a:p>
            <a:pPr algn="just">
              <a:lnSpc>
                <a:spcPct val="90000"/>
              </a:lnSpc>
              <a:spcAft>
                <a:spcPts val="600"/>
              </a:spcAft>
            </a:pPr>
            <a:r>
              <a:rPr lang="zh-CN" altLang="en-US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去掉最后的全连接层，剩余部分当做特征提取器。</a:t>
            </a:r>
          </a:p>
          <a:p>
            <a:pPr algn="just">
              <a:lnSpc>
                <a:spcPct val="90000"/>
              </a:lnSpc>
              <a:spcAft>
                <a:spcPts val="600"/>
              </a:spcAft>
            </a:pPr>
            <a:r>
              <a:rPr lang="zh-CN" altLang="en-US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替换掉网络的输入层，使用花分类数据继续训练，进行Fine-tuning。</a:t>
            </a:r>
          </a:p>
          <a:p>
            <a:pPr algn="just">
              <a:lnSpc>
                <a:spcPct val="90000"/>
              </a:lnSpc>
              <a:spcAft>
                <a:spcPts val="600"/>
              </a:spcAft>
            </a:pPr>
            <a:r>
              <a:rPr lang="zh-CN" altLang="en-US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Fine-tune时可以选择fine-tune全部层或部分层。通常，前面的层提取的是图像的通用特征（generic features）（例如边缘检测，色彩检测），这些特征对许多任务都有用。后面的层提取的是与特定类别有关的特征。我们用两个不同方法训练。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32000" y="432000"/>
            <a:ext cx="9198000" cy="432000"/>
          </a:xfrm>
        </p:spPr>
        <p:txBody>
          <a:bodyPr vert="horz" lIns="0" tIns="0" rIns="0" bIns="0" rtlCol="0" anchor="ctr">
            <a:normAutofit/>
          </a:bodyPr>
          <a:lstStyle/>
          <a:p>
            <a:r>
              <a:rPr lang="zh-CN" altLang="en-US" sz="3000" b="1" kern="1200" cap="all" spc="-150" baseline="0"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迁移学习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33"/>
          </p:nvPr>
        </p:nvSpPr>
        <p:spPr>
          <a:xfrm>
            <a:off x="11447502" y="6401750"/>
            <a:ext cx="278418" cy="274324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19B51A1E-902D-48AF-9020-955120F399B6}" type="slidenum">
              <a:rPr lang="en-US" altLang="zh-CN" smtClean="0"/>
              <a:t>29</a:t>
            </a:fld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432000" y="1046376"/>
            <a:ext cx="4435831" cy="513058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just">
              <a:lnSpc>
                <a:spcPct val="90000"/>
              </a:lnSpc>
              <a:spcAft>
                <a:spcPts val="600"/>
              </a:spcAft>
            </a:pPr>
            <a:r>
              <a:rPr lang="zh-CN" altLang="en-US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首先实例化模型，定义类别个数为</a:t>
            </a:r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5</a:t>
            </a:r>
            <a:r>
              <a:rPr lang="zh-CN" altLang="en-US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en-US" altLang="zh-CN" kern="1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lnSpc>
                <a:spcPct val="90000"/>
              </a:lnSpc>
              <a:spcAft>
                <a:spcPts val="600"/>
              </a:spcAft>
            </a:pPr>
            <a:r>
              <a:rPr lang="zh-CN" altLang="en-US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载入</a:t>
            </a:r>
            <a:r>
              <a:rPr lang="en-US" altLang="zh-CN" kern="1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Pytorch</a:t>
            </a:r>
            <a:r>
              <a:rPr lang="zh-CN" altLang="en-US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官方的预训练模型参数。</a:t>
            </a:r>
            <a:endParaRPr lang="en-US" altLang="zh-CN" kern="1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lnSpc>
                <a:spcPct val="90000"/>
              </a:lnSpc>
              <a:spcAft>
                <a:spcPts val="600"/>
              </a:spcAft>
            </a:pPr>
            <a:r>
              <a:rPr lang="zh-CN" altLang="en-US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因为是在</a:t>
            </a:r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ImageNet</a:t>
            </a:r>
            <a:r>
              <a:rPr lang="zh-CN" altLang="en-US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训练集上训练，所以最后一层全连接层的结点个数是</a:t>
            </a:r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1000</a:t>
            </a:r>
            <a:r>
              <a:rPr lang="zh-CN" altLang="en-US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，而在我们花分类数据集最后一层结点个数是</a:t>
            </a:r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5</a:t>
            </a:r>
            <a:r>
              <a:rPr lang="zh-CN" altLang="en-US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en-US" altLang="zh-CN" kern="1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lnSpc>
                <a:spcPct val="90000"/>
              </a:lnSpc>
              <a:spcAft>
                <a:spcPts val="600"/>
              </a:spcAft>
            </a:pPr>
            <a:r>
              <a:rPr lang="zh-CN" altLang="en-US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我们需要对模型参数进行处理，载入除最后一层外的所有参数。</a:t>
            </a:r>
            <a:endParaRPr lang="en-US" altLang="zh-CN" kern="1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lnSpc>
                <a:spcPct val="90000"/>
              </a:lnSpc>
              <a:spcAft>
                <a:spcPts val="600"/>
              </a:spcAft>
            </a:pPr>
            <a:r>
              <a:rPr lang="zh-CN" altLang="en-US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冻结特征提取的所有权重。</a:t>
            </a:r>
          </a:p>
        </p:txBody>
      </p:sp>
      <p:pic>
        <p:nvPicPr>
          <p:cNvPr id="5" name="图片 4" descr="文本&#10;&#10;描述已自动生成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7495" y="3611670"/>
            <a:ext cx="6723686" cy="247095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 bwMode="ltGray">
          <a:xfrm>
            <a:off x="5083277" y="-234331"/>
            <a:ext cx="6798250" cy="1674470"/>
          </a:xfrm>
        </p:spPr>
        <p:txBody>
          <a:bodyPr rtlCol="0"/>
          <a:lstStyle/>
          <a:p>
            <a:pPr rtl="0"/>
            <a:r>
              <a:rPr lang="en-US" altLang="zh-CN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MobileNetV1</a:t>
            </a:r>
          </a:p>
        </p:txBody>
      </p:sp>
      <p:sp>
        <p:nvSpPr>
          <p:cNvPr id="4" name="副标题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2076" y="906308"/>
            <a:ext cx="3194603" cy="5292191"/>
          </a:xfrm>
          <a:noFill/>
        </p:spPr>
        <p:txBody>
          <a:bodyPr rtlCol="0"/>
          <a:lstStyle/>
          <a:p>
            <a:pPr>
              <a:spcBef>
                <a:spcPts val="0"/>
              </a:spcBef>
            </a:pPr>
            <a:endParaRPr lang="en-US" altLang="zh-CN" sz="2400" i="0" dirty="0"/>
          </a:p>
          <a:p>
            <a:pPr>
              <a:spcBef>
                <a:spcPts val="0"/>
              </a:spcBef>
            </a:pPr>
            <a:r>
              <a:rPr lang="en-US" altLang="zh-CN" sz="2400" i="0" dirty="0"/>
              <a:t>MobileNet </a:t>
            </a:r>
            <a:r>
              <a:rPr lang="zh-CN" altLang="en-US" sz="2400" i="0" dirty="0"/>
              <a:t>网络是由</a:t>
            </a:r>
            <a:r>
              <a:rPr lang="en-US" altLang="zh-CN" sz="2400" i="0" dirty="0"/>
              <a:t>google</a:t>
            </a:r>
            <a:r>
              <a:rPr lang="zh-CN" altLang="en-US" sz="2400" i="0" dirty="0"/>
              <a:t>团队在</a:t>
            </a:r>
            <a:r>
              <a:rPr lang="en-US" altLang="zh-CN" sz="2400" i="0" dirty="0"/>
              <a:t>2017</a:t>
            </a:r>
            <a:r>
              <a:rPr lang="zh-CN" altLang="en-US" sz="2400" i="0" dirty="0"/>
              <a:t>年提出的。</a:t>
            </a:r>
            <a:r>
              <a:rPr lang="en-US" altLang="zh-CN" sz="2400" i="0" dirty="0"/>
              <a:t>MobileNet</a:t>
            </a:r>
            <a:r>
              <a:rPr lang="zh-CN" altLang="zh-CN" sz="2400" i="0" dirty="0"/>
              <a:t>专注于移动端和嵌入式设备的轻量级</a:t>
            </a:r>
            <a:r>
              <a:rPr lang="en-US" altLang="zh-CN" sz="2400" i="0" dirty="0"/>
              <a:t>CNN</a:t>
            </a:r>
            <a:r>
              <a:rPr lang="zh-CN" altLang="zh-CN" sz="2400" i="0" dirty="0"/>
              <a:t>网络。相比传统神经网络，在准确率小幅降低的情况下，大大减少模型的参数与运算量（相比</a:t>
            </a:r>
            <a:r>
              <a:rPr lang="en-US" altLang="zh-CN" sz="2400" i="0" dirty="0"/>
              <a:t>VGG16</a:t>
            </a:r>
            <a:r>
              <a:rPr lang="zh-CN" altLang="zh-CN" sz="2400" i="0" dirty="0"/>
              <a:t>减少了</a:t>
            </a:r>
            <a:r>
              <a:rPr lang="en-US" altLang="zh-CN" sz="2400" i="0" dirty="0"/>
              <a:t>0.9%</a:t>
            </a:r>
            <a:r>
              <a:rPr lang="zh-CN" altLang="zh-CN" sz="2400" i="0" dirty="0"/>
              <a:t>的准确度，但是参数只有</a:t>
            </a:r>
            <a:r>
              <a:rPr lang="en-US" altLang="zh-CN" sz="2400" i="0" dirty="0"/>
              <a:t>VGG</a:t>
            </a:r>
            <a:r>
              <a:rPr lang="zh-CN" altLang="zh-CN" sz="2400" i="0" dirty="0"/>
              <a:t>的</a:t>
            </a:r>
            <a:r>
              <a:rPr lang="en-US" altLang="zh-CN" sz="2400" i="0" dirty="0"/>
              <a:t>1/32</a:t>
            </a:r>
            <a:r>
              <a:rPr lang="zh-CN" altLang="zh-CN" sz="2400" i="0" dirty="0"/>
              <a:t>）（</a:t>
            </a:r>
            <a:r>
              <a:rPr lang="en-US" altLang="zh-CN" sz="2400" i="0" dirty="0"/>
              <a:t>ImageNet</a:t>
            </a:r>
            <a:r>
              <a:rPr lang="zh-CN" altLang="zh-CN" sz="2400" i="0" dirty="0"/>
              <a:t>数据集）</a:t>
            </a:r>
          </a:p>
          <a:p>
            <a:pPr rtl="0"/>
            <a:endParaRPr lang="en-US" altLang="zh-CN" sz="24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6964141-6F81-4947-A236-746D94ED3F6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pPr/>
              <a:t>3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8DD6DB5-8F7E-4EBE-971A-4560557F31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1550" y="2254454"/>
            <a:ext cx="7885545" cy="2754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6954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32000" y="432000"/>
            <a:ext cx="9198000" cy="432000"/>
          </a:xfrm>
        </p:spPr>
        <p:txBody>
          <a:bodyPr vert="horz" lIns="0" tIns="0" rIns="0" bIns="0" rtlCol="0" anchor="ctr">
            <a:normAutofit/>
          </a:bodyPr>
          <a:lstStyle/>
          <a:p>
            <a:r>
              <a:rPr lang="zh-CN" altLang="en-US" sz="3000" b="1" kern="1200" cap="all" spc="-150" baseline="0"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迁移学习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33"/>
          </p:nvPr>
        </p:nvSpPr>
        <p:spPr>
          <a:xfrm>
            <a:off x="11447502" y="6401750"/>
            <a:ext cx="278418" cy="274324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19B51A1E-902D-48AF-9020-955120F399B6}" type="slidenum">
              <a:rPr lang="en-US" altLang="zh-CN" smtClean="0"/>
              <a:t>30</a:t>
            </a:fld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431800" y="1056640"/>
            <a:ext cx="4345305" cy="142875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just">
              <a:lnSpc>
                <a:spcPct val="90000"/>
              </a:lnSpc>
              <a:spcAft>
                <a:spcPts val="600"/>
              </a:spcAft>
            </a:pPr>
            <a:r>
              <a:rPr lang="zh-CN" altLang="en-US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只调最后一个全连接层的参数最高准确率可以达到</a:t>
            </a:r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90.4%</a:t>
            </a:r>
          </a:p>
          <a:p>
            <a:pPr algn="just">
              <a:lnSpc>
                <a:spcPct val="90000"/>
              </a:lnSpc>
              <a:spcAft>
                <a:spcPts val="600"/>
              </a:spcAft>
            </a:pPr>
            <a:endParaRPr lang="en-US" altLang="zh-CN" kern="1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lnSpc>
                <a:spcPct val="90000"/>
              </a:lnSpc>
              <a:spcAft>
                <a:spcPts val="600"/>
              </a:spcAft>
            </a:pPr>
            <a:endParaRPr lang="zh-CN" altLang="en-US" kern="1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4" name="图片 3" descr="@FYVUCN)4%X7}QEEZRX}~VB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5100955" y="1293495"/>
            <a:ext cx="6125210" cy="207772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54330" y="4469130"/>
            <a:ext cx="4279900" cy="588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90000"/>
              </a:lnSpc>
              <a:spcAft>
                <a:spcPts val="600"/>
              </a:spcAft>
            </a:pPr>
            <a:r>
              <a:rPr lang="zh-CN" altLang="en-US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如果训练所有层的参数最高准确率可以达到</a:t>
            </a:r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94.5%</a:t>
            </a:r>
            <a:endParaRPr lang="zh-CN" altLang="en-US" dirty="0"/>
          </a:p>
        </p:txBody>
      </p:sp>
      <p:pic>
        <p:nvPicPr>
          <p:cNvPr id="8" name="图片 7" descr="W7283Z{EFDT8CZ]E$[KJ5%J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5100955" y="3676015"/>
            <a:ext cx="6169660" cy="2082165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目标识别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31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14" name="图片占位符 4">
            <a:extLst>
              <a:ext uri="{FF2B5EF4-FFF2-40B4-BE49-F238E27FC236}">
                <a16:creationId xmlns:a16="http://schemas.microsoft.com/office/drawing/2014/main" id="{1D3DBBA1-A85E-47FE-98DB-911C549733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005" y="932341"/>
            <a:ext cx="9163685" cy="5542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6993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目标识别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32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679DA98-D07B-4353-A1FB-FE8C68B2A3F2}"/>
              </a:ext>
            </a:extLst>
          </p:cNvPr>
          <p:cNvSpPr txBox="1"/>
          <p:nvPr/>
        </p:nvSpPr>
        <p:spPr>
          <a:xfrm>
            <a:off x="432000" y="846916"/>
            <a:ext cx="9649460" cy="5539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SSD(</a:t>
            </a:r>
            <a:r>
              <a:rPr lang="zh-CN" altLang="en-US" sz="2400" dirty="0">
                <a:sym typeface="+mn-ea"/>
              </a:rPr>
              <a:t>Single Shot MultiBox Detector</a:t>
            </a:r>
            <a:r>
              <a:rPr lang="en-US" altLang="zh-CN" sz="2400" dirty="0"/>
              <a:t>)</a:t>
            </a:r>
            <a:r>
              <a:rPr lang="zh-CN" altLang="en-US" sz="2400" dirty="0">
                <a:ea typeface="宋体" panose="02010600030101010101" pitchFamily="2" charset="-122"/>
              </a:rPr>
              <a:t>模型</a:t>
            </a:r>
            <a:r>
              <a:rPr lang="en-US" altLang="zh-CN" sz="2400" dirty="0"/>
              <a:t>:</a:t>
            </a:r>
            <a:endParaRPr lang="en-US" altLang="zh-CN" dirty="0"/>
          </a:p>
          <a:p>
            <a:r>
              <a:rPr lang="en-US" altLang="zh-CN" dirty="0"/>
              <a:t>SSD</a:t>
            </a:r>
            <a:r>
              <a:rPr lang="zh-CN" altLang="en-US" dirty="0">
                <a:ea typeface="宋体" panose="02010600030101010101" pitchFamily="2" charset="-122"/>
              </a:rPr>
              <a:t>网络总体描述</a:t>
            </a:r>
            <a:r>
              <a:rPr lang="zh-CN" altLang="en-US" sz="2400" dirty="0">
                <a:ea typeface="宋体" panose="02010600030101010101" pitchFamily="2" charset="-122"/>
              </a:rPr>
              <a:t>：</a:t>
            </a:r>
            <a:endParaRPr lang="en-US" altLang="zh-CN" sz="2400" dirty="0"/>
          </a:p>
          <a:p>
            <a:endParaRPr lang="en-US" altLang="zh-CN" sz="2400" dirty="0"/>
          </a:p>
          <a:p>
            <a:endParaRPr lang="en-US" altLang="zh-CN" sz="2400" dirty="0"/>
          </a:p>
          <a:p>
            <a:endParaRPr lang="en-US" altLang="zh-CN" sz="2400" dirty="0"/>
          </a:p>
          <a:p>
            <a:endParaRPr lang="en-US" altLang="zh-CN" sz="2400" dirty="0"/>
          </a:p>
          <a:p>
            <a:endParaRPr lang="en-US" altLang="zh-CN" sz="2400" dirty="0"/>
          </a:p>
          <a:p>
            <a:r>
              <a:rPr lang="en-US" altLang="zh-CN" sz="2400" dirty="0"/>
              <a:t> </a:t>
            </a:r>
            <a:r>
              <a:rPr lang="zh-CN" altLang="en-US" dirty="0"/>
              <a:t> </a:t>
            </a:r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r>
              <a:rPr lang="zh-CN" altLang="en-US" dirty="0"/>
              <a:t>     该网络模型在目标检测领域平衡了YOLO和Faster RCNN的优缺点。Faster RCNN准确率mAP较高，漏检率</a:t>
            </a:r>
            <a:r>
              <a:rPr lang="en-US" altLang="zh-CN" dirty="0"/>
              <a:t>R</a:t>
            </a:r>
            <a:r>
              <a:rPr lang="zh-CN" altLang="en-US" dirty="0"/>
              <a:t>ecall较低，但速度较慢。而yolo则相反，速度快，但准确率和漏检率较低。如图所示为三种</a:t>
            </a:r>
            <a:r>
              <a:rPr lang="zh-CN" altLang="en-US" dirty="0">
                <a:ea typeface="宋体" panose="02010600030101010101" pitchFamily="2" charset="-122"/>
              </a:rPr>
              <a:t>网络模型结构</a:t>
            </a:r>
          </a:p>
          <a:p>
            <a:endParaRPr lang="zh-CN" altLang="en-US" dirty="0">
              <a:ea typeface="宋体" panose="02010600030101010101" pitchFamily="2" charset="-122"/>
            </a:endParaRPr>
          </a:p>
          <a:p>
            <a:endParaRPr lang="zh-CN" altLang="en-US" dirty="0"/>
          </a:p>
          <a:p>
            <a:r>
              <a:rPr lang="en-US" altLang="zh-CN" dirty="0"/>
              <a:t> </a:t>
            </a:r>
            <a:endParaRPr lang="zh-CN" altLang="en-US" dirty="0">
              <a:ea typeface="宋体" panose="02010600030101010101" pitchFamily="2" charset="-122"/>
            </a:endParaRPr>
          </a:p>
        </p:txBody>
      </p:sp>
      <p:pic>
        <p:nvPicPr>
          <p:cNvPr id="5" name="图片占位符 5" descr="03">
            <a:extLst>
              <a:ext uri="{FF2B5EF4-FFF2-40B4-BE49-F238E27FC236}">
                <a16:creationId xmlns:a16="http://schemas.microsoft.com/office/drawing/2014/main" id="{A32D2F60-CB78-4A78-87B0-439B66A17C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549" y="1620500"/>
            <a:ext cx="6767195" cy="2591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2024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目标识别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33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4" name="图片占位符 4" descr="05">
            <a:extLst>
              <a:ext uri="{FF2B5EF4-FFF2-40B4-BE49-F238E27FC236}">
                <a16:creationId xmlns:a16="http://schemas.microsoft.com/office/drawing/2014/main" id="{FDA9BB85-8E03-4B8E-B5CD-E2665CFD2C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507" y="951847"/>
            <a:ext cx="7621270" cy="2884805"/>
          </a:xfrm>
          <a:prstGeom prst="rect">
            <a:avLst/>
          </a:prstGeom>
        </p:spPr>
      </p:pic>
      <p:pic>
        <p:nvPicPr>
          <p:cNvPr id="5" name="图片 4" descr="06">
            <a:extLst>
              <a:ext uri="{FF2B5EF4-FFF2-40B4-BE49-F238E27FC236}">
                <a16:creationId xmlns:a16="http://schemas.microsoft.com/office/drawing/2014/main" id="{345C7C47-E660-4E7C-B121-9C1AD263D1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507" y="3924499"/>
            <a:ext cx="7621270" cy="2710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5720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目标识别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34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DAD32DE-47DF-4432-8153-FA223C15CF70}"/>
              </a:ext>
            </a:extLst>
          </p:cNvPr>
          <p:cNvSpPr txBox="1"/>
          <p:nvPr/>
        </p:nvSpPr>
        <p:spPr>
          <a:xfrm>
            <a:off x="432000" y="1109902"/>
            <a:ext cx="7429500" cy="56311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对比另外两种网络，</a:t>
            </a:r>
            <a:r>
              <a:rPr lang="en-US" altLang="zh-CN" dirty="0" err="1"/>
              <a:t>ssd</a:t>
            </a:r>
            <a:r>
              <a:rPr lang="zh-CN" altLang="en-US" dirty="0">
                <a:ea typeface="宋体" panose="02010600030101010101" pitchFamily="2" charset="-122"/>
              </a:rPr>
              <a:t>网络的主要特点有：</a:t>
            </a:r>
          </a:p>
          <a:p>
            <a:r>
              <a:rPr lang="en-US" altLang="zh-CN" dirty="0">
                <a:ea typeface="宋体" panose="02010600030101010101" pitchFamily="2" charset="-122"/>
              </a:rPr>
              <a:t>1.  </a:t>
            </a:r>
            <a:r>
              <a:rPr lang="zh-CN" altLang="en-US" dirty="0">
                <a:ea typeface="宋体" panose="02010600030101010101" pitchFamily="2" charset="-122"/>
              </a:rPr>
              <a:t>密集采样 ：在6个特征图上进行4-6个bounding box框采样</a:t>
            </a:r>
          </a:p>
          <a:p>
            <a:r>
              <a:rPr lang="en-US" altLang="zh-CN" dirty="0">
                <a:ea typeface="宋体" panose="02010600030101010101" pitchFamily="2" charset="-122"/>
              </a:rPr>
              <a:t>2.  </a:t>
            </a:r>
            <a:r>
              <a:rPr lang="zh-CN" altLang="en-US" dirty="0">
                <a:ea typeface="宋体" panose="02010600030101010101" pitchFamily="2" charset="-122"/>
              </a:rPr>
              <a:t>多尺寸feature map：每一个卷积层，都会输出不同大小感受野的feature map。在这些不同尺度的feature map上，进行目标位置和类别的训练和预测，从而达到多尺度检测的目的，可以克服yolo对于宽高比不常见的物体，识别准确率较低的问题。而yolo中，只在最后一个卷积层上做目标位置和类别的训练和预测。这是SSD相对于yolo能提高准确率的一个关键所在。</a:t>
            </a:r>
          </a:p>
          <a:p>
            <a:r>
              <a:rPr lang="en-US" altLang="zh-CN" dirty="0">
                <a:ea typeface="宋体" panose="02010600030101010101" pitchFamily="2" charset="-122"/>
              </a:rPr>
              <a:t>3.  </a:t>
            </a:r>
            <a:r>
              <a:rPr lang="zh-CN" altLang="en-US" dirty="0">
                <a:ea typeface="宋体" panose="02010600030101010101" pitchFamily="2" charset="-122"/>
              </a:rPr>
              <a:t>多anchor框 ：每个anchor对应4-6个位置参数和C个类别参数.</a:t>
            </a:r>
          </a:p>
          <a:p>
            <a:r>
              <a:rPr lang="en-US" altLang="zh-CN" dirty="0">
                <a:ea typeface="宋体" panose="02010600030101010101" pitchFamily="2" charset="-122"/>
              </a:rPr>
              <a:t>4.  </a:t>
            </a:r>
            <a:r>
              <a:rPr lang="zh-CN" altLang="en-US" dirty="0">
                <a:ea typeface="宋体" panose="02010600030101010101" pitchFamily="2" charset="-122"/>
              </a:rPr>
              <a:t>加入NMS筛选</a:t>
            </a:r>
          </a:p>
          <a:p>
            <a:endParaRPr lang="zh-CN" altLang="en-US" dirty="0">
              <a:ea typeface="宋体" panose="02010600030101010101" pitchFamily="2" charset="-122"/>
            </a:endParaRPr>
          </a:p>
          <a:p>
            <a:r>
              <a:rPr lang="zh-CN" altLang="en-US" dirty="0">
                <a:ea typeface="宋体" panose="02010600030101010101" pitchFamily="2" charset="-122"/>
              </a:rPr>
              <a:t>另外，SSD的Anchor框大小是计算出来的，相比Faster RCNN的固定anchor框更加科学。下面公式为不同feature map上Anchor框的比率。 低级feature map使用小anchor框获取细节信息，高级feature map上使用大anchor框获取全局信息。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 </a:t>
            </a:r>
          </a:p>
          <a:p>
            <a:endParaRPr lang="zh-CN" altLang="en-US" dirty="0">
              <a:ea typeface="宋体" panose="02010600030101010101" pitchFamily="2" charset="-122"/>
              <a:sym typeface="+mn-ea"/>
            </a:endParaRPr>
          </a:p>
          <a:p>
            <a:endParaRPr lang="zh-CN" altLang="en-US" dirty="0">
              <a:ea typeface="宋体" panose="02010600030101010101" pitchFamily="2" charset="-122"/>
            </a:endParaRPr>
          </a:p>
          <a:p>
            <a:endParaRPr lang="zh-CN" altLang="en-US" dirty="0">
              <a:ea typeface="宋体" panose="02010600030101010101" pitchFamily="2" charset="-122"/>
            </a:endParaRPr>
          </a:p>
          <a:p>
            <a:endParaRPr lang="zh-CN" altLang="en-US" dirty="0">
              <a:ea typeface="宋体" panose="02010600030101010101" pitchFamily="2" charset="-122"/>
            </a:endParaRPr>
          </a:p>
          <a:p>
            <a:endParaRPr lang="zh-CN" altLang="en-US" dirty="0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278559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目标识别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35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85894" y="1182848"/>
            <a:ext cx="91691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我们将</a:t>
            </a:r>
            <a:r>
              <a:rPr lang="en-US" altLang="zh-CN" sz="18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mobilenet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与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SSD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相结合进行目标识别的实验，使用</a:t>
            </a:r>
            <a:r>
              <a:rPr lang="en-US" altLang="zh-CN" sz="18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Voc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数据集 在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150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个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epoch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上达到的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0.68mAP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的成绩。参数量相比以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resnet-50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作为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backbone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的网络减少为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1/10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18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mAP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下降了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0.08.(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安利一个模块 “</a:t>
            </a:r>
            <a:r>
              <a:rPr lang="en-US" altLang="zh-CN" sz="18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torchstat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”用来对齐神经网络很有帮助）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8" name="图片 7"/>
          <p:cNvPicPr/>
          <p:nvPr/>
        </p:nvPicPr>
        <p:blipFill>
          <a:blip r:embed="rId3"/>
          <a:stretch>
            <a:fillRect/>
          </a:stretch>
        </p:blipFill>
        <p:spPr>
          <a:xfrm>
            <a:off x="748106" y="2475684"/>
            <a:ext cx="2171700" cy="1168400"/>
          </a:xfrm>
          <a:prstGeom prst="rect">
            <a:avLst/>
          </a:prstGeom>
        </p:spPr>
      </p:pic>
      <p:pic>
        <p:nvPicPr>
          <p:cNvPr id="9" name="图片 8"/>
          <p:cNvPicPr/>
          <p:nvPr/>
        </p:nvPicPr>
        <p:blipFill>
          <a:blip r:embed="rId4"/>
          <a:stretch>
            <a:fillRect/>
          </a:stretch>
        </p:blipFill>
        <p:spPr>
          <a:xfrm>
            <a:off x="767156" y="4007763"/>
            <a:ext cx="2152650" cy="1168399"/>
          </a:xfrm>
          <a:prstGeom prst="rect">
            <a:avLst/>
          </a:prstGeom>
        </p:spPr>
      </p:pic>
      <p:pic>
        <p:nvPicPr>
          <p:cNvPr id="11" name="图片 10"/>
          <p:cNvPicPr/>
          <p:nvPr/>
        </p:nvPicPr>
        <p:blipFill>
          <a:blip r:embed="rId5"/>
          <a:stretch>
            <a:fillRect/>
          </a:stretch>
        </p:blipFill>
        <p:spPr>
          <a:xfrm>
            <a:off x="5748381" y="2475684"/>
            <a:ext cx="2171700" cy="1168400"/>
          </a:xfrm>
          <a:prstGeom prst="rect">
            <a:avLst/>
          </a:prstGeom>
        </p:spPr>
      </p:pic>
      <p:pic>
        <p:nvPicPr>
          <p:cNvPr id="12" name="图片 11"/>
          <p:cNvPicPr/>
          <p:nvPr/>
        </p:nvPicPr>
        <p:blipFill>
          <a:blip r:embed="rId6"/>
          <a:stretch>
            <a:fillRect/>
          </a:stretch>
        </p:blipFill>
        <p:spPr>
          <a:xfrm>
            <a:off x="5748380" y="4005859"/>
            <a:ext cx="2171699" cy="1170137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48105" y="5419288"/>
            <a:ext cx="34631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（</a:t>
            </a:r>
            <a:r>
              <a:rPr lang="en-US" altLang="zh-CN" dirty="0"/>
              <a:t>a</a:t>
            </a:r>
            <a:r>
              <a:rPr lang="zh-CN" altLang="en-US" dirty="0"/>
              <a:t>）</a:t>
            </a:r>
            <a:r>
              <a:rPr lang="en-US" altLang="zh-CN" dirty="0" err="1"/>
              <a:t>MobileNet</a:t>
            </a:r>
            <a:endParaRPr lang="en-US" altLang="zh-CN" dirty="0"/>
          </a:p>
          <a:p>
            <a:r>
              <a:rPr lang="zh-CN" altLang="en-US" dirty="0"/>
              <a:t>（</a:t>
            </a:r>
            <a:r>
              <a:rPr lang="en-US" altLang="zh-CN" dirty="0"/>
              <a:t>b</a:t>
            </a:r>
            <a:r>
              <a:rPr lang="zh-CN" altLang="en-US" dirty="0"/>
              <a:t>）</a:t>
            </a:r>
            <a:r>
              <a:rPr lang="en-US" altLang="zh-CN" dirty="0" err="1"/>
              <a:t>MobileNet_Backbone</a:t>
            </a:r>
            <a:endParaRPr lang="zh-CN" altLang="en-US" dirty="0"/>
          </a:p>
        </p:txBody>
      </p:sp>
      <p:sp>
        <p:nvSpPr>
          <p:cNvPr id="13" name="文本框 12"/>
          <p:cNvSpPr txBox="1"/>
          <p:nvPr/>
        </p:nvSpPr>
        <p:spPr>
          <a:xfrm>
            <a:off x="5454983" y="5541581"/>
            <a:ext cx="34631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（</a:t>
            </a:r>
            <a:r>
              <a:rPr lang="en-US" altLang="zh-CN" dirty="0"/>
              <a:t>a</a:t>
            </a:r>
            <a:r>
              <a:rPr lang="zh-CN" altLang="en-US" dirty="0"/>
              <a:t>）</a:t>
            </a:r>
            <a:r>
              <a:rPr lang="en-US" altLang="zh-CN" dirty="0"/>
              <a:t>ResNet50</a:t>
            </a:r>
          </a:p>
          <a:p>
            <a:r>
              <a:rPr lang="zh-CN" altLang="en-US" dirty="0"/>
              <a:t>（</a:t>
            </a:r>
            <a:r>
              <a:rPr lang="en-US" altLang="zh-CN" dirty="0"/>
              <a:t>b</a:t>
            </a:r>
            <a:r>
              <a:rPr lang="zh-CN" altLang="en-US" dirty="0"/>
              <a:t>）</a:t>
            </a:r>
            <a:r>
              <a:rPr lang="en-US" altLang="zh-CN" dirty="0"/>
              <a:t> ResNet50_Backbone</a:t>
            </a:r>
            <a:endParaRPr lang="zh-CN" altLang="en-US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9DE2787-A018-422A-B3F0-DF62B7E98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知识蒸馏（</a:t>
            </a:r>
            <a:r>
              <a:rPr lang="en-US" altLang="zh-CN" dirty="0"/>
              <a:t>KD</a:t>
            </a:r>
            <a:r>
              <a:rPr lang="zh-CN" altLang="en-US" dirty="0"/>
              <a:t>）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14003AC-8956-4038-88A2-CFE22C186D10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en-ZA" altLang="zh-CN" noProof="0" smtClean="0"/>
              <a:t>36</a:t>
            </a:fld>
            <a:endParaRPr lang="zh-CN" altLang="en-US" noProof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F6FE509-C4AB-437A-BA61-17CBF6AF6924}"/>
              </a:ext>
            </a:extLst>
          </p:cNvPr>
          <p:cNvSpPr txBox="1"/>
          <p:nvPr/>
        </p:nvSpPr>
        <p:spPr>
          <a:xfrm>
            <a:off x="323935" y="1122219"/>
            <a:ext cx="912763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b="0" i="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在机器学习中，我们常常假定输入到输出有一个潜在的函数关系，这个函数是未知的：从头学习一个新模型就是从</a:t>
            </a:r>
            <a:r>
              <a:rPr lang="zh-CN" altLang="en-US" sz="2400" b="1" i="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有限的数据</a:t>
            </a:r>
            <a:r>
              <a:rPr lang="zh-CN" altLang="en-US" sz="2400" b="0" i="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中近似一个</a:t>
            </a:r>
            <a:r>
              <a:rPr lang="zh-CN" altLang="en-US" sz="2400" b="1" i="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未知的函数</a:t>
            </a:r>
            <a:r>
              <a:rPr lang="zh-CN" altLang="en-US" sz="2400" b="0" i="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。如果让新模型近似原模型，因为原模型的</a:t>
            </a:r>
            <a:r>
              <a:rPr lang="zh-CN" altLang="en-US" sz="2400" b="1" i="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函数是已知的</a:t>
            </a:r>
            <a:r>
              <a:rPr lang="zh-CN" altLang="en-US" sz="2400" b="0" i="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，我们可以使用很多非训练集内的伪数据来训练新模型，这显然要更可行。</a:t>
            </a:r>
          </a:p>
          <a:p>
            <a:pPr algn="l"/>
            <a:r>
              <a:rPr lang="zh-CN" altLang="en-US" sz="2400" b="0" i="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这样，原来我们需要让新模型的</a:t>
            </a:r>
            <a:r>
              <a:rPr lang="en-US" altLang="zh-CN" sz="2400" b="0" i="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softmax</a:t>
            </a:r>
            <a:r>
              <a:rPr lang="zh-CN" altLang="en-US" sz="2400" b="0" i="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分布与真实标签匹配，现在</a:t>
            </a:r>
            <a:r>
              <a:rPr lang="zh-CN" altLang="en-US" sz="2400" b="0" i="0" u="none" strike="noStrike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只需要让新模型与原模型在给定输入下的</a:t>
            </a:r>
            <a:r>
              <a:rPr lang="en-US" altLang="zh-CN" sz="2400" b="0" i="0" u="none" strike="noStrike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softmax</a:t>
            </a:r>
            <a:r>
              <a:rPr lang="zh-CN" altLang="en-US" sz="2400" b="0" i="0" u="none" strike="noStrike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分布匹配了</a:t>
            </a:r>
            <a:r>
              <a:rPr lang="zh-CN" altLang="en-US" sz="2400" b="0" i="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。直观来看，后者比前者具有这样一个优势：经过训练后的原模型，其</a:t>
            </a:r>
            <a:r>
              <a:rPr lang="en-US" altLang="zh-CN" sz="2400" b="0" i="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softmax</a:t>
            </a:r>
            <a:r>
              <a:rPr lang="zh-CN" altLang="en-US" sz="2400" b="0" i="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分布包含有一定的知识</a:t>
            </a:r>
            <a:r>
              <a:rPr lang="en-US" altLang="zh-CN" sz="2400" b="0" i="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——</a:t>
            </a:r>
            <a:r>
              <a:rPr lang="zh-CN" altLang="en-US" sz="2400" b="0" i="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真实标签只能告诉我们，某个图像样本是一辆宝马，不是一辆垃圾车，也不是一颗萝卜；而经过训练的</a:t>
            </a:r>
            <a:r>
              <a:rPr lang="en-US" altLang="zh-CN" sz="2400" b="0" i="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softmax</a:t>
            </a:r>
            <a:r>
              <a:rPr lang="zh-CN" altLang="en-US" sz="2400" b="0" i="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可能会告诉我们，它最可能是一辆宝马，不大可能是一辆垃圾车，但绝不可能是一颗萝卜。</a:t>
            </a:r>
          </a:p>
        </p:txBody>
      </p:sp>
    </p:spTree>
    <p:extLst>
      <p:ext uri="{BB962C8B-B14F-4D97-AF65-F5344CB8AC3E}">
        <p14:creationId xmlns:p14="http://schemas.microsoft.com/office/powerpoint/2010/main" val="178184432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A4BABA-3F9E-4DCD-8879-B0AF9A3A2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知识蒸馏（</a:t>
            </a:r>
            <a:r>
              <a:rPr lang="en-US" altLang="zh-CN" dirty="0"/>
              <a:t>KD</a:t>
            </a:r>
            <a:r>
              <a:rPr lang="zh-CN" altLang="en-US" dirty="0"/>
              <a:t>）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99EEACA-1C55-4C54-880C-2C2A44E49A3F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en-ZA" altLang="zh-CN" noProof="0" smtClean="0"/>
              <a:t>37</a:t>
            </a:fld>
            <a:endParaRPr lang="zh-CN" altLang="en-US" noProof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50F6B0B-3F09-47F8-9F87-6BAE1FB811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000" y="2075541"/>
            <a:ext cx="7705308" cy="954106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131687EA-749E-468F-AC37-431F2F51DE77}"/>
              </a:ext>
            </a:extLst>
          </p:cNvPr>
          <p:cNvSpPr txBox="1"/>
          <p:nvPr/>
        </p:nvSpPr>
        <p:spPr>
          <a:xfrm>
            <a:off x="432000" y="1121434"/>
            <a:ext cx="867749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latin typeface="+mn-ea"/>
              </a:rPr>
              <a:t>我们使用</a:t>
            </a:r>
            <a:r>
              <a:rPr lang="en-US" altLang="zh-CN" sz="2800" b="1" dirty="0">
                <a:latin typeface="+mn-ea"/>
              </a:rPr>
              <a:t>resnet50</a:t>
            </a:r>
            <a:r>
              <a:rPr lang="zh-CN" altLang="en-US" sz="2800" b="1" dirty="0">
                <a:latin typeface="+mn-ea"/>
              </a:rPr>
              <a:t>作为</a:t>
            </a:r>
            <a:r>
              <a:rPr lang="en-US" altLang="zh-CN" sz="2800" b="1" dirty="0">
                <a:latin typeface="+mn-ea"/>
              </a:rPr>
              <a:t>teacher</a:t>
            </a:r>
            <a:r>
              <a:rPr lang="zh-CN" altLang="en-US" sz="2800" b="1" dirty="0">
                <a:latin typeface="+mn-ea"/>
              </a:rPr>
              <a:t>模型，经过测试</a:t>
            </a:r>
            <a:r>
              <a:rPr lang="en-US" altLang="zh-CN" sz="2800" b="1" dirty="0">
                <a:latin typeface="+mn-ea"/>
              </a:rPr>
              <a:t>torch</a:t>
            </a:r>
            <a:r>
              <a:rPr lang="zh-CN" altLang="en-US" sz="2800" b="1" dirty="0">
                <a:latin typeface="+mn-ea"/>
              </a:rPr>
              <a:t>预训练官方模型达到了</a:t>
            </a:r>
            <a:r>
              <a:rPr lang="en-US" altLang="zh-CN" sz="2800" b="1" dirty="0">
                <a:latin typeface="+mn-ea"/>
              </a:rPr>
              <a:t>76.1%</a:t>
            </a:r>
            <a:r>
              <a:rPr lang="zh-CN" altLang="en-US" sz="2800" b="1" dirty="0">
                <a:latin typeface="+mn-ea"/>
              </a:rPr>
              <a:t>的准确度。</a:t>
            </a:r>
            <a:endParaRPr lang="en-US" altLang="zh-CN" sz="28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270986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A4BABA-3F9E-4DCD-8879-B0AF9A3A2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知识蒸馏（</a:t>
            </a:r>
            <a:r>
              <a:rPr lang="en-US" altLang="zh-CN" dirty="0"/>
              <a:t>KD</a:t>
            </a:r>
            <a:r>
              <a:rPr lang="zh-CN" altLang="en-US" dirty="0"/>
              <a:t>）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99EEACA-1C55-4C54-880C-2C2A44E49A3F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en-ZA" altLang="zh-CN" noProof="0" smtClean="0"/>
              <a:t>38</a:t>
            </a:fld>
            <a:endParaRPr lang="zh-CN" altLang="en-US" noProof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7E0DA60-7483-4B37-8356-A7D774CBA5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171" y="1062060"/>
            <a:ext cx="8083872" cy="207227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561DC964-DA80-4BBF-BB69-FF160712D12F}"/>
                  </a:ext>
                </a:extLst>
              </p:cNvPr>
              <p:cNvSpPr txBox="1"/>
              <p:nvPr/>
            </p:nvSpPr>
            <p:spPr>
              <a:xfrm>
                <a:off x="569343" y="3429000"/>
                <a:ext cx="9060657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dirty="0">
                    <a:solidFill>
                      <a:srgbClr val="121212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容易证明，当温度 </a:t>
                </a:r>
                <a14:m>
                  <m:oMath xmlns:m="http://schemas.openxmlformats.org/officeDocument/2006/math">
                    <m:r>
                      <a:rPr lang="en-US" altLang="zh-CN" sz="2400" dirty="0">
                        <a:solidFill>
                          <a:srgbClr val="121212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𝑇</m:t>
                    </m:r>
                  </m:oMath>
                </a14:m>
                <a:r>
                  <a:rPr lang="zh-CN" altLang="en-US" sz="2400" dirty="0">
                    <a:solidFill>
                      <a:srgbClr val="121212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趋向于</a:t>
                </a:r>
                <a:r>
                  <a:rPr lang="en-US" altLang="zh-CN" sz="2400" dirty="0">
                    <a:solidFill>
                      <a:srgbClr val="121212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0</a:t>
                </a:r>
                <a:r>
                  <a:rPr lang="zh-CN" altLang="en-US" sz="2400" dirty="0">
                    <a:solidFill>
                      <a:srgbClr val="121212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时，</a:t>
                </a:r>
                <a:r>
                  <a:rPr lang="en-US" altLang="zh-CN" sz="2400" dirty="0">
                    <a:solidFill>
                      <a:srgbClr val="121212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softmax</a:t>
                </a:r>
                <a:r>
                  <a:rPr lang="zh-CN" altLang="en-US" sz="2400" dirty="0">
                    <a:solidFill>
                      <a:srgbClr val="121212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输出将收敛为一个</a:t>
                </a:r>
                <a:r>
                  <a:rPr lang="en-US" altLang="zh-CN" sz="2400" dirty="0">
                    <a:solidFill>
                      <a:srgbClr val="121212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one-hot</a:t>
                </a:r>
                <a:r>
                  <a:rPr lang="zh-CN" altLang="en-US" sz="2400" dirty="0">
                    <a:solidFill>
                      <a:srgbClr val="121212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向量</a:t>
                </a:r>
                <a:r>
                  <a:rPr lang="en-US" altLang="zh-CN" sz="2400" dirty="0">
                    <a:solidFill>
                      <a:srgbClr val="121212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,</a:t>
                </a:r>
                <a:r>
                  <a:rPr lang="zh-CN" altLang="en-US" sz="2400" dirty="0">
                    <a:solidFill>
                      <a:srgbClr val="121212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温度 </a:t>
                </a:r>
                <a:r>
                  <a:rPr lang="en-US" altLang="zh-CN" sz="2400" dirty="0">
                    <a:solidFill>
                      <a:srgbClr val="121212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T </a:t>
                </a:r>
                <a:r>
                  <a:rPr lang="zh-CN" altLang="en-US" sz="2400" dirty="0">
                    <a:solidFill>
                      <a:srgbClr val="121212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趋向于无穷时，</a:t>
                </a:r>
                <a:r>
                  <a:rPr lang="en-US" altLang="zh-CN" sz="2400" dirty="0">
                    <a:solidFill>
                      <a:srgbClr val="121212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softmax</a:t>
                </a:r>
                <a:r>
                  <a:rPr lang="zh-CN" altLang="en-US" sz="2400" dirty="0">
                    <a:solidFill>
                      <a:srgbClr val="121212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的输出则更「软」。因此，在训练新模型的时候，可以使用较高的  </a:t>
                </a:r>
                <a14:m>
                  <m:oMath xmlns:m="http://schemas.openxmlformats.org/officeDocument/2006/math">
                    <m:r>
                      <a:rPr lang="en-US" altLang="zh-CN" sz="2400" dirty="0">
                        <a:solidFill>
                          <a:srgbClr val="121212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𝑇</m:t>
                    </m:r>
                  </m:oMath>
                </a14:m>
                <a:r>
                  <a:rPr lang="zh-CN" altLang="en-US" sz="2400" dirty="0">
                    <a:solidFill>
                      <a:srgbClr val="121212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使得</a:t>
                </a:r>
                <a:r>
                  <a:rPr lang="en-US" altLang="zh-CN" sz="2400" dirty="0">
                    <a:solidFill>
                      <a:srgbClr val="121212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softmax</a:t>
                </a:r>
                <a:r>
                  <a:rPr lang="zh-CN" altLang="en-US" sz="2400" dirty="0">
                    <a:solidFill>
                      <a:srgbClr val="121212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产生的分布足够软，这时让新模型的</a:t>
                </a:r>
                <a:r>
                  <a:rPr lang="en-US" altLang="zh-CN" sz="2400" dirty="0">
                    <a:solidFill>
                      <a:srgbClr val="121212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softmax</a:t>
                </a:r>
                <a:r>
                  <a:rPr lang="zh-CN" altLang="en-US" sz="2400" dirty="0">
                    <a:solidFill>
                      <a:srgbClr val="121212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输出近似原模型；在训练结束以后再使用正常的温度 </a:t>
                </a:r>
                <a14:m>
                  <m:oMath xmlns:m="http://schemas.openxmlformats.org/officeDocument/2006/math">
                    <m:r>
                      <a:rPr lang="en-US" altLang="zh-CN" sz="2400" dirty="0">
                        <a:solidFill>
                          <a:srgbClr val="121212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𝑇</m:t>
                    </m:r>
                    <m:r>
                      <a:rPr lang="en-US" altLang="zh-CN" sz="2400" dirty="0">
                        <a:solidFill>
                          <a:srgbClr val="121212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=1</m:t>
                    </m:r>
                  </m:oMath>
                </a14:m>
                <a:r>
                  <a:rPr lang="zh-CN" altLang="en-US" sz="2400" dirty="0">
                    <a:solidFill>
                      <a:srgbClr val="121212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来预测。</a:t>
                </a: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561DC964-DA80-4BBF-BB69-FF160712D1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343" y="3429000"/>
                <a:ext cx="9060657" cy="1938992"/>
              </a:xfrm>
              <a:prstGeom prst="rect">
                <a:avLst/>
              </a:prstGeom>
              <a:blipFill>
                <a:blip r:embed="rId3"/>
                <a:stretch>
                  <a:fillRect l="-1009" t="-3459" r="-3968" b="-503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9827453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A4BABA-3F9E-4DCD-8879-B0AF9A3A2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知识蒸馏（</a:t>
            </a:r>
            <a:r>
              <a:rPr lang="en-US" altLang="zh-CN" dirty="0"/>
              <a:t>KD</a:t>
            </a:r>
            <a:r>
              <a:rPr lang="zh-CN" altLang="en-US" dirty="0"/>
              <a:t>）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99EEACA-1C55-4C54-880C-2C2A44E49A3F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en-ZA" altLang="zh-CN" noProof="0" smtClean="0"/>
              <a:t>39</a:t>
            </a:fld>
            <a:endParaRPr lang="zh-CN" altLang="en-US" noProof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1952875-5191-46BD-905C-53B7FED7EC78}"/>
              </a:ext>
            </a:extLst>
          </p:cNvPr>
          <p:cNvSpPr txBox="1"/>
          <p:nvPr/>
        </p:nvSpPr>
        <p:spPr>
          <a:xfrm>
            <a:off x="432000" y="1047470"/>
            <a:ext cx="87465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12121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Loss</a:t>
            </a:r>
            <a:r>
              <a:rPr lang="zh-CN" altLang="en-US" sz="2400" dirty="0">
                <a:solidFill>
                  <a:srgbClr val="12121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函数实现如下代码</a:t>
            </a:r>
            <a:endParaRPr lang="en-US" altLang="zh-CN" sz="2400" dirty="0">
              <a:solidFill>
                <a:srgbClr val="121212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6431C23-5444-41E0-B17A-40BC894B2C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000" y="1693313"/>
            <a:ext cx="8936287" cy="3471374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7F3B3C1D-A0C1-4320-8F26-C50A0E5EE9D5}"/>
              </a:ext>
            </a:extLst>
          </p:cNvPr>
          <p:cNvSpPr txBox="1"/>
          <p:nvPr/>
        </p:nvSpPr>
        <p:spPr>
          <a:xfrm>
            <a:off x="432000" y="5348377"/>
            <a:ext cx="89362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12121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使用</a:t>
            </a:r>
            <a:r>
              <a:rPr lang="en-US" altLang="zh-CN" sz="2400" dirty="0">
                <a:solidFill>
                  <a:srgbClr val="12121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alpha</a:t>
            </a:r>
            <a:r>
              <a:rPr lang="zh-CN" altLang="en-US" sz="2400" dirty="0">
                <a:solidFill>
                  <a:srgbClr val="12121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控制标签</a:t>
            </a:r>
            <a:r>
              <a:rPr lang="en-US" altLang="zh-CN" sz="2400" dirty="0">
                <a:solidFill>
                  <a:srgbClr val="12121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loss</a:t>
            </a:r>
            <a:r>
              <a:rPr lang="zh-CN" altLang="en-US" sz="2400" dirty="0">
                <a:solidFill>
                  <a:srgbClr val="12121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和</a:t>
            </a:r>
            <a:r>
              <a:rPr lang="en-US" altLang="zh-CN" sz="2400" dirty="0">
                <a:solidFill>
                  <a:srgbClr val="12121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teacher_loss</a:t>
            </a:r>
            <a:r>
              <a:rPr lang="zh-CN" altLang="en-US" sz="2400" dirty="0">
                <a:solidFill>
                  <a:srgbClr val="12121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的比例</a:t>
            </a:r>
          </a:p>
        </p:txBody>
      </p:sp>
    </p:spTree>
    <p:extLst>
      <p:ext uri="{BB962C8B-B14F-4D97-AF65-F5344CB8AC3E}">
        <p14:creationId xmlns:p14="http://schemas.microsoft.com/office/powerpoint/2010/main" val="22542668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占位符 9" descr="抽象建筑多边形">
            <a:extLst>
              <a:ext uri="{FF2B5EF4-FFF2-40B4-BE49-F238E27FC236}">
                <a16:creationId xmlns:a16="http://schemas.microsoft.com/office/drawing/2014/main" id="{38475F7B-316A-47DC-9CBB-B074A5B5994C}"/>
              </a:ext>
            </a:extLst>
          </p:cNvPr>
          <p:cNvPicPr>
            <a:picLocks noGrp="1" noChangeAspect="1"/>
          </p:cNvPicPr>
          <p:nvPr>
            <p:ph type="pic" sz="quarter" idx="33"/>
          </p:nvPr>
        </p:nvPicPr>
        <p:blipFill>
          <a:blip r:embed="rId3"/>
          <a:stretch>
            <a:fillRect/>
          </a:stretch>
        </p:blipFill>
        <p:spPr>
          <a:xfrm>
            <a:off x="9980476" y="1085"/>
            <a:ext cx="2211524" cy="6189830"/>
          </a:xfr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4782" y="2044500"/>
            <a:ext cx="7275217" cy="432000"/>
          </a:xfrm>
        </p:spPr>
        <p:txBody>
          <a:bodyPr rtlCol="0"/>
          <a:lstStyle/>
          <a:p>
            <a:pPr rtl="0"/>
            <a:r>
              <a:rPr lang="en-US" altLang="zh-CN" sz="4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MobileNetV1</a:t>
            </a:r>
            <a:r>
              <a:rPr lang="zh-CN" altLang="en-US" sz="4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中的亮点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11DC577-0A95-47D0-95D9-5F8DA763D46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940822" y="2747724"/>
            <a:ext cx="5688978" cy="1735263"/>
          </a:xfrm>
        </p:spPr>
        <p:txBody>
          <a:bodyPr rtlCol="0"/>
          <a:lstStyle/>
          <a:p>
            <a:pPr marL="342900" lvl="0" indent="-342900">
              <a:buFont typeface="+mj-lt"/>
              <a:buAutoNum type="arabicPeriod"/>
            </a:pPr>
            <a:r>
              <a:rPr lang="en-US" altLang="zh-CN" sz="2800" kern="100" dirty="0">
                <a:effectLst/>
                <a:latin typeface="+mn-ea"/>
                <a:ea typeface="+mn-ea"/>
                <a:cs typeface="Times New Roman" panose="02020603050405020304" pitchFamily="18" charset="0"/>
              </a:rPr>
              <a:t>Depthwise Convolution</a:t>
            </a:r>
            <a:endParaRPr lang="zh-CN" altLang="zh-CN" sz="2800" kern="100" dirty="0">
              <a:effectLst/>
              <a:latin typeface="+mn-ea"/>
              <a:ea typeface="+mn-ea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zh-CN" altLang="zh-CN" sz="2800" kern="100" dirty="0">
                <a:effectLst/>
                <a:latin typeface="+mn-ea"/>
                <a:ea typeface="+mn-ea"/>
                <a:cs typeface="Times New Roman" panose="02020603050405020304" pitchFamily="18" charset="0"/>
              </a:rPr>
              <a:t>超参数</a:t>
            </a:r>
            <a:r>
              <a:rPr lang="en-US" altLang="zh-CN" sz="2800" kern="100" dirty="0">
                <a:effectLst/>
                <a:latin typeface="+mn-ea"/>
                <a:ea typeface="+mn-ea"/>
                <a:cs typeface="Times New Roman" panose="02020603050405020304" pitchFamily="18" charset="0"/>
              </a:rPr>
              <a:t>alpha beta</a:t>
            </a:r>
            <a:endParaRPr lang="zh-CN" altLang="zh-CN" sz="2800" kern="100" dirty="0">
              <a:effectLst/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pPr/>
              <a:t>4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2974669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A4BABA-3F9E-4DCD-8879-B0AF9A3A2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知识蒸馏（</a:t>
            </a:r>
            <a:r>
              <a:rPr lang="en-US" altLang="zh-CN" dirty="0"/>
              <a:t>KD</a:t>
            </a:r>
            <a:r>
              <a:rPr lang="zh-CN" altLang="en-US" dirty="0"/>
              <a:t>）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99EEACA-1C55-4C54-880C-2C2A44E49A3F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en-ZA" altLang="zh-CN" noProof="0" smtClean="0"/>
              <a:t>40</a:t>
            </a:fld>
            <a:endParaRPr lang="zh-CN" altLang="en-US" noProof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F46628E-4564-4C14-A9DB-A99EA8DC7CC7}"/>
              </a:ext>
            </a:extLst>
          </p:cNvPr>
          <p:cNvSpPr txBox="1"/>
          <p:nvPr/>
        </p:nvSpPr>
        <p:spPr>
          <a:xfrm>
            <a:off x="432000" y="1190445"/>
            <a:ext cx="89535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12121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使用知识蒸馏后网络达到了</a:t>
            </a:r>
            <a:r>
              <a:rPr lang="en-US" altLang="zh-CN" sz="2400" dirty="0">
                <a:solidFill>
                  <a:srgbClr val="12121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71%</a:t>
            </a:r>
            <a:r>
              <a:rPr lang="zh-CN" altLang="en-US" sz="2400" dirty="0">
                <a:solidFill>
                  <a:srgbClr val="12121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的准确率，知识蒸馏代码在</a:t>
            </a:r>
            <a:r>
              <a:rPr lang="en-US" altLang="zh-CN" sz="2400" dirty="0">
                <a:solidFill>
                  <a:srgbClr val="12121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mobilenetV2</a:t>
            </a:r>
            <a:r>
              <a:rPr lang="zh-CN" altLang="en-US" sz="2400" dirty="0">
                <a:solidFill>
                  <a:srgbClr val="12121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文件夹下。</a:t>
            </a:r>
            <a:endParaRPr lang="en-US" altLang="zh-CN" sz="2400" dirty="0">
              <a:solidFill>
                <a:srgbClr val="121212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96664DE-4A99-453C-A9B1-0D0D390B27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235" y="2188170"/>
            <a:ext cx="7611442" cy="830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52759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标题 19">
            <a:extLst>
              <a:ext uri="{FF2B5EF4-FFF2-40B4-BE49-F238E27FC236}">
                <a16:creationId xmlns:a16="http://schemas.microsoft.com/office/drawing/2014/main" id="{F11A6B65-5A20-4F4D-ACBB-ED50132D45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zh-CN" altLang="en-US"/>
              <a:t>谢谢！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0828E04-9C2A-4859-8050-C2DF67A249C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174360" y="4035727"/>
            <a:ext cx="6798249" cy="419257"/>
          </a:xfrm>
        </p:spPr>
        <p:txBody>
          <a:bodyPr rtlCol="0"/>
          <a:lstStyle/>
          <a:p>
            <a:pPr rtl="0"/>
            <a:r>
              <a:rPr lang="zh-CN" altLang="en-US" dirty="0"/>
              <a:t>董泽浩，刘朝阳，白道宽，李芬波</a:t>
            </a:r>
          </a:p>
        </p:txBody>
      </p:sp>
      <p:pic>
        <p:nvPicPr>
          <p:cNvPr id="11" name="图形 10" descr="链接">
            <a:extLst>
              <a:ext uri="{FF2B5EF4-FFF2-40B4-BE49-F238E27FC236}">
                <a16:creationId xmlns:a16="http://schemas.microsoft.com/office/drawing/2014/main" id="{0718E6E0-05A2-479C-AEA8-1A385EB7347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03497" y="4632971"/>
            <a:ext cx="419257" cy="419257"/>
          </a:xfrm>
          <a:prstGeom prst="rect">
            <a:avLst/>
          </a:prstGeom>
        </p:spPr>
      </p:pic>
      <p:sp>
        <p:nvSpPr>
          <p:cNvPr id="21" name="文本占位符 20">
            <a:extLst>
              <a:ext uri="{FF2B5EF4-FFF2-40B4-BE49-F238E27FC236}">
                <a16:creationId xmlns:a16="http://schemas.microsoft.com/office/drawing/2014/main" id="{E382DE25-E72C-473B-AB0F-13DF377E6A8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328530" y="4703448"/>
            <a:ext cx="6644080" cy="465831"/>
          </a:xfrm>
        </p:spPr>
        <p:txBody>
          <a:bodyPr rtlCol="0"/>
          <a:lstStyle/>
          <a:p>
            <a:pPr algn="r" rtl="0"/>
            <a:r>
              <a:rPr lang="en-US" altLang="zh-CN" sz="1800" dirty="0"/>
              <a:t>https://github.com/axxddzh/mobileNet_KD</a:t>
            </a:r>
            <a:endParaRPr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41536783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EA5083B-CC27-4F1C-AD03-E3DBEC1C9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传统卷积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25E40B9-054F-4D79-BD17-68E71C740D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6789" y="1184418"/>
            <a:ext cx="7287630" cy="1314233"/>
          </a:xfrm>
          <a:noFill/>
        </p:spPr>
        <p:txBody>
          <a:bodyPr rtlCol="0"/>
          <a:lstStyle/>
          <a:p>
            <a:pPr algn="just"/>
            <a:r>
              <a:rPr lang="zh-CN" altLang="zh-CN" sz="3200" kern="100" dirty="0">
                <a:effectLst/>
                <a:latin typeface="+mn-lt"/>
                <a:ea typeface="等线" panose="02010600030101010101" pitchFamily="2" charset="-122"/>
                <a:cs typeface="Times New Roman" panose="02020603050405020304" pitchFamily="18" charset="0"/>
              </a:rPr>
              <a:t>卷积核</a:t>
            </a:r>
            <a:r>
              <a:rPr lang="en-US" altLang="zh-CN" sz="3200" kern="100" dirty="0">
                <a:effectLst/>
                <a:latin typeface="+mn-lt"/>
                <a:ea typeface="等线" panose="02010600030101010101" pitchFamily="2" charset="-122"/>
                <a:cs typeface="Times New Roman" panose="02020603050405020304" pitchFamily="18" charset="0"/>
              </a:rPr>
              <a:t>channel = </a:t>
            </a:r>
            <a:r>
              <a:rPr lang="zh-CN" altLang="zh-CN" sz="3200" kern="100" dirty="0">
                <a:effectLst/>
                <a:latin typeface="+mn-lt"/>
                <a:ea typeface="等线" panose="02010600030101010101" pitchFamily="2" charset="-122"/>
                <a:cs typeface="Times New Roman" panose="02020603050405020304" pitchFamily="18" charset="0"/>
              </a:rPr>
              <a:t>输入特征矩阵</a:t>
            </a:r>
            <a:r>
              <a:rPr lang="en-US" altLang="zh-CN" sz="3200" kern="100" dirty="0">
                <a:effectLst/>
                <a:latin typeface="+mn-lt"/>
                <a:ea typeface="等线" panose="02010600030101010101" pitchFamily="2" charset="-122"/>
                <a:cs typeface="Times New Roman" panose="02020603050405020304" pitchFamily="18" charset="0"/>
              </a:rPr>
              <a:t>channel</a:t>
            </a:r>
            <a:endParaRPr lang="zh-CN" altLang="zh-CN" sz="3200" kern="100" dirty="0">
              <a:effectLst/>
              <a:latin typeface="+mn-lt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zh-CN" altLang="zh-CN" sz="3200" kern="100" dirty="0">
                <a:effectLst/>
                <a:latin typeface="+mn-lt"/>
                <a:ea typeface="等线" panose="02010600030101010101" pitchFamily="2" charset="-122"/>
                <a:cs typeface="Times New Roman" panose="02020603050405020304" pitchFamily="18" charset="0"/>
              </a:rPr>
              <a:t>输出特征矩阵</a:t>
            </a:r>
            <a:r>
              <a:rPr lang="en-US" altLang="zh-CN" sz="3200" kern="100" dirty="0">
                <a:effectLst/>
                <a:latin typeface="+mn-lt"/>
                <a:ea typeface="等线" panose="02010600030101010101" pitchFamily="2" charset="-122"/>
                <a:cs typeface="Times New Roman" panose="02020603050405020304" pitchFamily="18" charset="0"/>
              </a:rPr>
              <a:t>channel = </a:t>
            </a:r>
            <a:r>
              <a:rPr lang="zh-CN" altLang="zh-CN" sz="3200" kern="100" dirty="0">
                <a:effectLst/>
                <a:latin typeface="+mn-lt"/>
                <a:ea typeface="等线" panose="02010600030101010101" pitchFamily="2" charset="-122"/>
                <a:cs typeface="Times New Roman" panose="02020603050405020304" pitchFamily="18" charset="0"/>
              </a:rPr>
              <a:t>卷积核个数</a:t>
            </a:r>
          </a:p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6D051DA-5DAD-43A7-A238-51C63BA59FEC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pPr/>
              <a:t>5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8EFDE1F-FCDE-4DA4-850C-48D00C6CAE2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700426" y="2635154"/>
            <a:ext cx="6837518" cy="3790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7016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EA5083B-CC27-4F1C-AD03-E3DBEC1C9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/>
              <a:t>可分离卷积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25E40B9-054F-4D79-BD17-68E71C740D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6788" y="1184418"/>
            <a:ext cx="9786281" cy="1314233"/>
          </a:xfrm>
          <a:noFill/>
        </p:spPr>
        <p:txBody>
          <a:bodyPr rtlCol="0"/>
          <a:lstStyle/>
          <a:p>
            <a:pPr algn="just"/>
            <a:r>
              <a:rPr lang="zh-CN" altLang="en-US" sz="2400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可分离卷积（</a:t>
            </a:r>
            <a:r>
              <a:rPr lang="en-US" altLang="zh-CN" sz="2400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separable convolution</a:t>
            </a:r>
            <a:r>
              <a:rPr lang="zh-CN" altLang="en-US" sz="2400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），根据史料记载，可追溯到</a:t>
            </a:r>
            <a:r>
              <a:rPr lang="en-US" altLang="zh-CN" sz="2400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2012</a:t>
            </a:r>
            <a:r>
              <a:rPr lang="zh-CN" altLang="en-US" sz="2400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年的论文</a:t>
            </a:r>
            <a:r>
              <a:rPr lang="en-US" altLang="zh-CN" sz="2400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Simplifying ConvNets for Fast Learning</a:t>
            </a:r>
            <a:r>
              <a:rPr lang="zh-CN" altLang="en-US" sz="2400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，作者提出了可分离卷积的概念（下图（</a:t>
            </a:r>
            <a:r>
              <a:rPr lang="en-US" altLang="zh-CN" sz="2400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a</a:t>
            </a:r>
            <a:r>
              <a:rPr lang="zh-CN" altLang="en-US" sz="2400" b="0" i="0" dirty="0">
                <a:solidFill>
                  <a:srgbClr val="4D4D4D"/>
                </a:solidFill>
                <a:effectLst/>
                <a:latin typeface="+mn-ea"/>
                <a:ea typeface="+mn-ea"/>
              </a:rPr>
              <a:t>））：</a:t>
            </a:r>
            <a:endParaRPr lang="zh-CN" altLang="en-US" sz="1400" dirty="0">
              <a:latin typeface="+mn-ea"/>
              <a:ea typeface="+mn-ea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6D051DA-5DAD-43A7-A238-51C63BA59FEC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pPr rtl="0"/>
              <a:t>6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3ABDA19-CF17-4D09-9412-BBB263E818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9165" y="2422035"/>
            <a:ext cx="8433935" cy="3155854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F6F1FB81-F764-44B3-89F8-843CD87D3A4C}"/>
              </a:ext>
            </a:extLst>
          </p:cNvPr>
          <p:cNvSpPr txBox="1"/>
          <p:nvPr/>
        </p:nvSpPr>
        <p:spPr>
          <a:xfrm>
            <a:off x="1129164" y="5805377"/>
            <a:ext cx="8950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0" i="0" dirty="0">
                <a:solidFill>
                  <a:srgbClr val="4D4D4D"/>
                </a:solidFill>
                <a:effectLst/>
                <a:latin typeface="-apple-system"/>
              </a:rPr>
              <a:t>可分离卷积主要有两种类型：空间可分离卷积和深度可分离卷积。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7547593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EA5083B-CC27-4F1C-AD03-E3DBEC1C9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b="1" i="0" dirty="0">
                <a:solidFill>
                  <a:srgbClr val="4D4D4D"/>
                </a:solidFill>
                <a:effectLst/>
                <a:latin typeface="-apple-system"/>
              </a:rPr>
              <a:t>空间可分离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25E40B9-054F-4D79-BD17-68E71C740D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864000"/>
            <a:ext cx="9131100" cy="1645284"/>
          </a:xfrm>
          <a:noFill/>
        </p:spPr>
        <p:txBody>
          <a:bodyPr rtlCol="0"/>
          <a:lstStyle/>
          <a:p>
            <a:r>
              <a:rPr lang="zh-CN" altLang="en-US" sz="3200" b="0" i="0" dirty="0">
                <a:solidFill>
                  <a:srgbClr val="4D4D4D"/>
                </a:solidFill>
                <a:effectLst/>
                <a:latin typeface="+mn-lt"/>
              </a:rPr>
              <a:t>顾名思义，空间可分离就是将一个大的卷积核变成两个小的卷积核，比如将一个</a:t>
            </a:r>
            <a:r>
              <a:rPr lang="en-US" altLang="zh-CN" sz="3200" b="0" i="0" dirty="0">
                <a:solidFill>
                  <a:srgbClr val="4D4D4D"/>
                </a:solidFill>
                <a:effectLst/>
                <a:latin typeface="+mn-lt"/>
              </a:rPr>
              <a:t>3×3</a:t>
            </a:r>
            <a:r>
              <a:rPr lang="zh-CN" altLang="en-US" sz="3200" b="0" i="0" dirty="0">
                <a:solidFill>
                  <a:srgbClr val="4D4D4D"/>
                </a:solidFill>
                <a:effectLst/>
                <a:latin typeface="+mn-lt"/>
              </a:rPr>
              <a:t>的核分成一个</a:t>
            </a:r>
            <a:r>
              <a:rPr lang="en-US" altLang="zh-CN" sz="3200" b="0" i="0" dirty="0">
                <a:solidFill>
                  <a:srgbClr val="4D4D4D"/>
                </a:solidFill>
                <a:effectLst/>
                <a:latin typeface="+mn-lt"/>
              </a:rPr>
              <a:t>3×1</a:t>
            </a:r>
            <a:r>
              <a:rPr lang="zh-CN" altLang="en-US" sz="3200" b="0" i="0" dirty="0">
                <a:solidFill>
                  <a:srgbClr val="4D4D4D"/>
                </a:solidFill>
                <a:effectLst/>
                <a:latin typeface="+mn-lt"/>
              </a:rPr>
              <a:t>和一个</a:t>
            </a:r>
            <a:r>
              <a:rPr lang="en-US" altLang="zh-CN" sz="3200" b="0" i="0" dirty="0">
                <a:solidFill>
                  <a:srgbClr val="4D4D4D"/>
                </a:solidFill>
                <a:effectLst/>
                <a:latin typeface="+mn-lt"/>
              </a:rPr>
              <a:t>1×3</a:t>
            </a:r>
            <a:r>
              <a:rPr lang="zh-CN" altLang="en-US" sz="3200" b="0" i="0" dirty="0">
                <a:solidFill>
                  <a:srgbClr val="4D4D4D"/>
                </a:solidFill>
                <a:effectLst/>
                <a:latin typeface="+mn-lt"/>
              </a:rPr>
              <a:t>的核：</a:t>
            </a:r>
            <a:br>
              <a:rPr lang="zh-CN" altLang="en-US" sz="3200" dirty="0">
                <a:latin typeface="+mn-lt"/>
              </a:rPr>
            </a:br>
            <a:endParaRPr lang="zh-CN" altLang="en-US" dirty="0">
              <a:latin typeface="+mn-lt"/>
              <a:ea typeface="Microsoft YaHei UI" panose="020B0503020204020204" pitchFamily="34" charset="-122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6D051DA-5DAD-43A7-A238-51C63BA59FEC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pPr rtl="0"/>
              <a:t>7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FE33F494-D237-4A2F-8C44-4871C5993C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6249" y="2606358"/>
            <a:ext cx="6701891" cy="1645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2765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EA5083B-CC27-4F1C-AD03-E3DBEC1C9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b="1" i="0" dirty="0">
                <a:solidFill>
                  <a:srgbClr val="4D4D4D"/>
                </a:solidFill>
                <a:effectLst/>
                <a:latin typeface="-apple-system"/>
              </a:rPr>
              <a:t>深度可分离卷积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25E40B9-054F-4D79-BD17-68E71C740D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864000"/>
            <a:ext cx="9275918" cy="1281014"/>
          </a:xfrm>
          <a:noFill/>
        </p:spPr>
        <p:txBody>
          <a:bodyPr rtlCol="0"/>
          <a:lstStyle/>
          <a:p>
            <a:pPr algn="just"/>
            <a:r>
              <a:rPr lang="zh-CN" altLang="zh-CN" sz="3200" kern="100" dirty="0">
                <a:latin typeface="+mn-lt"/>
                <a:ea typeface="等线" panose="02010600030101010101" pitchFamily="2" charset="-122"/>
                <a:cs typeface="Times New Roman" panose="02020603050405020304" pitchFamily="18" charset="0"/>
              </a:rPr>
              <a:t>分为</a:t>
            </a:r>
            <a:r>
              <a:rPr lang="en-US" altLang="zh-CN" sz="3200" kern="100" dirty="0">
                <a:latin typeface="+mn-lt"/>
                <a:ea typeface="等线" panose="02010600030101010101" pitchFamily="2" charset="-122"/>
                <a:cs typeface="Times New Roman" panose="02020603050405020304" pitchFamily="18" charset="0"/>
              </a:rPr>
              <a:t>DW</a:t>
            </a:r>
            <a:r>
              <a:rPr lang="zh-CN" altLang="zh-CN" sz="3200" kern="100" dirty="0">
                <a:latin typeface="+mn-lt"/>
                <a:ea typeface="等线" panose="02010600030101010101" pitchFamily="2" charset="-122"/>
                <a:cs typeface="Times New Roman" panose="02020603050405020304" pitchFamily="18" charset="0"/>
              </a:rPr>
              <a:t>卷积（</a:t>
            </a:r>
            <a:r>
              <a:rPr lang="en-US" altLang="zh-CN" sz="3200" kern="100" dirty="0">
                <a:latin typeface="+mn-lt"/>
                <a:ea typeface="等线" panose="02010600030101010101" pitchFamily="2" charset="-122"/>
                <a:cs typeface="Times New Roman" panose="02020603050405020304" pitchFamily="18" charset="0"/>
              </a:rPr>
              <a:t>Depthwise Convolution</a:t>
            </a:r>
            <a:r>
              <a:rPr lang="zh-CN" altLang="zh-CN" sz="3200" kern="100" dirty="0">
                <a:latin typeface="+mn-lt"/>
                <a:ea typeface="等线" panose="02010600030101010101" pitchFamily="2" charset="-122"/>
                <a:cs typeface="Times New Roman" panose="02020603050405020304" pitchFamily="18" charset="0"/>
              </a:rPr>
              <a:t>），</a:t>
            </a:r>
            <a:r>
              <a:rPr lang="en-US" altLang="zh-CN" sz="3200" kern="100" dirty="0">
                <a:latin typeface="+mn-lt"/>
                <a:ea typeface="等线" panose="02010600030101010101" pitchFamily="2" charset="-122"/>
                <a:cs typeface="Times New Roman" panose="02020603050405020304" pitchFamily="18" charset="0"/>
              </a:rPr>
              <a:t>PW</a:t>
            </a:r>
            <a:r>
              <a:rPr lang="zh-CN" altLang="zh-CN" sz="3200" kern="100" dirty="0">
                <a:latin typeface="+mn-lt"/>
                <a:ea typeface="等线" panose="02010600030101010101" pitchFamily="2" charset="-122"/>
                <a:cs typeface="Times New Roman" panose="02020603050405020304" pitchFamily="18" charset="0"/>
              </a:rPr>
              <a:t>卷积（</a:t>
            </a:r>
            <a:r>
              <a:rPr lang="en-US" altLang="zh-CN" sz="3200" kern="100" dirty="0">
                <a:latin typeface="+mn-lt"/>
                <a:ea typeface="等线" panose="02010600030101010101" pitchFamily="2" charset="-122"/>
                <a:cs typeface="Times New Roman" panose="02020603050405020304" pitchFamily="18" charset="0"/>
              </a:rPr>
              <a:t>Pointwise Convolution</a:t>
            </a:r>
            <a:r>
              <a:rPr lang="zh-CN" altLang="zh-CN" sz="3200" kern="100" dirty="0">
                <a:latin typeface="+mn-lt"/>
                <a:ea typeface="等线" panose="02010600030101010101" pitchFamily="2" charset="-122"/>
                <a:cs typeface="Times New Roman" panose="02020603050405020304" pitchFamily="18" charset="0"/>
              </a:rPr>
              <a:t>）</a:t>
            </a:r>
          </a:p>
          <a:p>
            <a:pPr algn="just"/>
            <a:endParaRPr lang="zh-CN" altLang="zh-CN" sz="3200" kern="100" dirty="0">
              <a:latin typeface="+mn-lt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endParaRPr lang="zh-CN" altLang="zh-CN" sz="3200" kern="100" dirty="0">
              <a:latin typeface="+mn-lt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6D051DA-5DAD-43A7-A238-51C63BA59FEC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pPr rtl="0"/>
              <a:t>8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7CB3DF7-3CEE-4288-8D09-B5D83DF9842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12380" y="2145015"/>
            <a:ext cx="8850719" cy="4393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8602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25E40B9-054F-4D79-BD17-68E71C740D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999" y="864000"/>
            <a:ext cx="10062335" cy="1281014"/>
          </a:xfrm>
          <a:noFill/>
        </p:spPr>
        <p:txBody>
          <a:bodyPr rtlCol="0"/>
          <a:lstStyle/>
          <a:p>
            <a:pPr algn="just"/>
            <a:r>
              <a:rPr lang="zh-CN" altLang="zh-CN" sz="3200" kern="100" dirty="0">
                <a:latin typeface="+mn-lt"/>
                <a:ea typeface="等线" panose="02010600030101010101" pitchFamily="2" charset="-122"/>
                <a:cs typeface="Times New Roman" panose="02020603050405020304" pitchFamily="18" charset="0"/>
              </a:rPr>
              <a:t>卷积核</a:t>
            </a:r>
            <a:r>
              <a:rPr lang="en-US" altLang="zh-CN" sz="3200" kern="100" dirty="0">
                <a:latin typeface="+mn-lt"/>
                <a:ea typeface="等线" panose="02010600030101010101" pitchFamily="2" charset="-122"/>
                <a:cs typeface="Times New Roman" panose="02020603050405020304" pitchFamily="18" charset="0"/>
              </a:rPr>
              <a:t>channel = 1</a:t>
            </a:r>
            <a:endParaRPr lang="zh-CN" altLang="zh-CN" sz="3200" kern="100" dirty="0">
              <a:latin typeface="+mn-lt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zh-CN" altLang="zh-CN" sz="3200" kern="100" dirty="0">
                <a:latin typeface="+mn-lt"/>
                <a:ea typeface="等线" panose="02010600030101010101" pitchFamily="2" charset="-122"/>
                <a:cs typeface="Times New Roman" panose="02020603050405020304" pitchFamily="18" charset="0"/>
              </a:rPr>
              <a:t>输入特征矩阵</a:t>
            </a:r>
            <a:r>
              <a:rPr lang="en-US" altLang="zh-CN" sz="3200" kern="100" dirty="0">
                <a:latin typeface="+mn-lt"/>
                <a:ea typeface="等线" panose="02010600030101010101" pitchFamily="2" charset="-122"/>
                <a:cs typeface="Times New Roman" panose="02020603050405020304" pitchFamily="18" charset="0"/>
              </a:rPr>
              <a:t>channel = </a:t>
            </a:r>
            <a:r>
              <a:rPr lang="zh-CN" altLang="zh-CN" sz="3200" kern="100" dirty="0">
                <a:latin typeface="+mn-lt"/>
                <a:ea typeface="等线" panose="02010600030101010101" pitchFamily="2" charset="-122"/>
                <a:cs typeface="Times New Roman" panose="02020603050405020304" pitchFamily="18" charset="0"/>
              </a:rPr>
              <a:t>卷积核个数</a:t>
            </a:r>
            <a:r>
              <a:rPr lang="en-US" altLang="zh-CN" sz="3200" kern="100" dirty="0">
                <a:latin typeface="+mn-lt"/>
                <a:ea typeface="等线" panose="02010600030101010101" pitchFamily="2" charset="-122"/>
                <a:cs typeface="Times New Roman" panose="02020603050405020304" pitchFamily="18" charset="0"/>
              </a:rPr>
              <a:t> = </a:t>
            </a:r>
            <a:r>
              <a:rPr lang="zh-CN" altLang="zh-CN" sz="3200" kern="100" dirty="0">
                <a:latin typeface="+mn-lt"/>
                <a:ea typeface="等线" panose="02010600030101010101" pitchFamily="2" charset="-122"/>
                <a:cs typeface="Times New Roman" panose="02020603050405020304" pitchFamily="18" charset="0"/>
              </a:rPr>
              <a:t>输出特征矩阵</a:t>
            </a:r>
            <a:r>
              <a:rPr lang="en-US" altLang="zh-CN" sz="3200" kern="100" dirty="0">
                <a:latin typeface="+mn-lt"/>
                <a:ea typeface="等线" panose="02010600030101010101" pitchFamily="2" charset="-122"/>
                <a:cs typeface="Times New Roman" panose="02020603050405020304" pitchFamily="18" charset="0"/>
              </a:rPr>
              <a:t>channel</a:t>
            </a:r>
            <a:endParaRPr lang="zh-CN" altLang="zh-CN" sz="3200" kern="100" dirty="0">
              <a:latin typeface="+mn-lt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endParaRPr lang="zh-CN" altLang="zh-CN" sz="3200" kern="100" dirty="0">
              <a:latin typeface="+mn-lt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endParaRPr lang="zh-CN" altLang="zh-CN" sz="3200" kern="100" dirty="0">
              <a:latin typeface="+mn-lt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endParaRPr lang="zh-CN" altLang="zh-CN" sz="3200" kern="100" dirty="0">
              <a:latin typeface="+mn-lt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6D051DA-5DAD-43A7-A238-51C63BA59FEC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pPr rtl="0"/>
              <a:t>9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B432E3E4-3C82-4681-96A4-032F76727843}"/>
              </a:ext>
            </a:extLst>
          </p:cNvPr>
          <p:cNvSpPr txBox="1">
            <a:spLocks/>
          </p:cNvSpPr>
          <p:nvPr/>
        </p:nvSpPr>
        <p:spPr>
          <a:xfrm>
            <a:off x="432000" y="431999"/>
            <a:ext cx="9131100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cap="all" spc="-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r>
              <a:rPr lang="zh-CN" altLang="en-US" dirty="0">
                <a:solidFill>
                  <a:srgbClr val="4D4D4D"/>
                </a:solidFill>
                <a:latin typeface="-apple-system"/>
              </a:rPr>
              <a:t>深度卷积</a:t>
            </a:r>
            <a:r>
              <a:rPr lang="en-US" altLang="zh-CN" dirty="0">
                <a:solidFill>
                  <a:srgbClr val="4D4D4D"/>
                </a:solidFill>
                <a:latin typeface="-apple-system"/>
              </a:rPr>
              <a:t>DW</a:t>
            </a:r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6C17DA8D-F120-4FD4-A0A3-0EED13D21EB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95691" y="2489256"/>
            <a:ext cx="8403717" cy="3912494"/>
          </a:xfrm>
          <a:prstGeom prst="rect">
            <a:avLst/>
          </a:prstGeom>
        </p:spPr>
      </p:pic>
      <p:sp>
        <p:nvSpPr>
          <p:cNvPr id="10" name="内容占位符 3">
            <a:extLst>
              <a:ext uri="{FF2B5EF4-FFF2-40B4-BE49-F238E27FC236}">
                <a16:creationId xmlns:a16="http://schemas.microsoft.com/office/drawing/2014/main" id="{FE52BE99-8BC8-4FD5-974E-BFCEB9A4BF24}"/>
              </a:ext>
            </a:extLst>
          </p:cNvPr>
          <p:cNvSpPr txBox="1">
            <a:spLocks/>
          </p:cNvSpPr>
          <p:nvPr/>
        </p:nvSpPr>
        <p:spPr>
          <a:xfrm>
            <a:off x="431999" y="2479861"/>
            <a:ext cx="9329080" cy="3936745"/>
          </a:xfrm>
          <a:prstGeom prst="rect">
            <a:avLst/>
          </a:prstGeom>
          <a:solidFill>
            <a:srgbClr val="F2F2F2"/>
          </a:solidFill>
        </p:spPr>
        <p:txBody>
          <a:bodyPr vert="horz" lIns="180000" tIns="180000" rIns="180000" bIns="0" rtlCol="0">
            <a:noAutofit/>
          </a:bodyPr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zh-CN" altLang="en-US" sz="3200" b="1" cap="all" spc="-150" dirty="0">
                <a:solidFill>
                  <a:srgbClr val="4D4D4D"/>
                </a:solidFill>
                <a:latin typeface="-apple-system"/>
                <a:cs typeface="+mj-cs"/>
              </a:rPr>
              <a:t>传统卷积</a:t>
            </a:r>
            <a:endParaRPr lang="en-US" altLang="zh-CN" sz="3200" b="1" cap="all" spc="-150" dirty="0">
              <a:solidFill>
                <a:srgbClr val="4D4D4D"/>
              </a:solidFill>
              <a:latin typeface="-apple-system"/>
              <a:cs typeface="+mj-cs"/>
            </a:endParaRPr>
          </a:p>
          <a:p>
            <a:pPr algn="just"/>
            <a:r>
              <a:rPr lang="zh-CN" altLang="zh-CN" sz="3200" kern="100" dirty="0">
                <a:latin typeface="+mn-lt"/>
                <a:ea typeface="等线" panose="02010600030101010101" pitchFamily="2" charset="-122"/>
                <a:cs typeface="Times New Roman" panose="02020603050405020304" pitchFamily="18" charset="0"/>
              </a:rPr>
              <a:t>卷积核</a:t>
            </a:r>
            <a:r>
              <a:rPr lang="en-US" altLang="zh-CN" sz="3200" kern="100" dirty="0">
                <a:latin typeface="+mn-lt"/>
                <a:ea typeface="等线" panose="02010600030101010101" pitchFamily="2" charset="-122"/>
                <a:cs typeface="Times New Roman" panose="02020603050405020304" pitchFamily="18" charset="0"/>
              </a:rPr>
              <a:t>channel = </a:t>
            </a:r>
            <a:r>
              <a:rPr lang="zh-CN" altLang="zh-CN" sz="3200" kern="100" dirty="0">
                <a:latin typeface="+mn-lt"/>
                <a:ea typeface="等线" panose="02010600030101010101" pitchFamily="2" charset="-122"/>
                <a:cs typeface="Times New Roman" panose="02020603050405020304" pitchFamily="18" charset="0"/>
              </a:rPr>
              <a:t>输入特征矩阵</a:t>
            </a:r>
            <a:r>
              <a:rPr lang="en-US" altLang="zh-CN" sz="3200" kern="100" dirty="0">
                <a:latin typeface="+mn-lt"/>
                <a:ea typeface="等线" panose="02010600030101010101" pitchFamily="2" charset="-122"/>
                <a:cs typeface="Times New Roman" panose="02020603050405020304" pitchFamily="18" charset="0"/>
              </a:rPr>
              <a:t>channel</a:t>
            </a:r>
            <a:endParaRPr lang="zh-CN" altLang="zh-CN" sz="3200" kern="100" dirty="0">
              <a:latin typeface="+mn-lt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zh-CN" altLang="zh-CN" sz="3200" kern="100" dirty="0">
                <a:latin typeface="+mn-lt"/>
                <a:ea typeface="等线" panose="02010600030101010101" pitchFamily="2" charset="-122"/>
                <a:cs typeface="Times New Roman" panose="02020603050405020304" pitchFamily="18" charset="0"/>
              </a:rPr>
              <a:t>输出特征矩阵</a:t>
            </a:r>
            <a:r>
              <a:rPr lang="en-US" altLang="zh-CN" sz="3200" kern="100" dirty="0">
                <a:latin typeface="+mn-lt"/>
                <a:ea typeface="等线" panose="02010600030101010101" pitchFamily="2" charset="-122"/>
                <a:cs typeface="Times New Roman" panose="02020603050405020304" pitchFamily="18" charset="0"/>
              </a:rPr>
              <a:t>channel = </a:t>
            </a:r>
            <a:r>
              <a:rPr lang="zh-CN" altLang="zh-CN" sz="3200" kern="100" dirty="0">
                <a:latin typeface="+mn-lt"/>
                <a:ea typeface="等线" panose="02010600030101010101" pitchFamily="2" charset="-122"/>
                <a:cs typeface="Times New Roman" panose="02020603050405020304" pitchFamily="18" charset="0"/>
              </a:rPr>
              <a:t>卷积核个数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56229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3272,&quot;width&quot;:9646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4110,&quot;width&quot;:12180}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54">
      <a:majorFont>
        <a:latin typeface="Arial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_30677420_TF67328976" id="{0099F08C-E722-42D3-9A7C-80DCF66B9395}" vid="{24A59E84-32B8-4631-B8BE-277BF68434BB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EA25CC0A0AC24199CDC46C25B8B0BC" ma:contentTypeVersion="10" ma:contentTypeDescription="Create a new document." ma:contentTypeScope="" ma:versionID="e3b47856d4cf355c0dacb39e1084d14f">
  <xsd:schema xmlns:xsd="http://www.w3.org/2001/XMLSchema" xmlns:xs="http://www.w3.org/2001/XMLSchema" xmlns:p="http://schemas.microsoft.com/office/2006/metadata/properties" xmlns:ns1="http://schemas.microsoft.com/sharepoint/v3" xmlns:ns2="6dc4bcd6-49db-4c07-9060-8acfc67cef9f" xmlns:ns3="fb0879af-3eba-417a-a55a-ffe6dcd6ca77" targetNamespace="http://schemas.microsoft.com/office/2006/metadata/properties" ma:root="true" ma:fieldsID="a845a615265fdb1f7b12cc65ac20ecbd" ns1:_="" ns2:_="" ns3:_="">
    <xsd:import namespace="http://schemas.microsoft.com/sharepoint/v3"/>
    <xsd:import namespace="6dc4bcd6-49db-4c07-9060-8acfc67cef9f"/>
    <xsd:import namespace="fb0879af-3eba-417a-a55a-ffe6dcd6ca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1:_ip_UnifiedCompliancePolicyProperties" minOccurs="0"/>
                <xsd:element ref="ns1:_ip_UnifiedCompliancePolicyUIAction" minOccurs="0"/>
                <xsd:element ref="ns2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c4bcd6-49db-4c07-9060-8acfc67cef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7" nillable="true" ma:displayName="MediaServiceAutoTags" ma:internalName="MediaServiceAutoTag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0879af-3eba-417a-a55a-ffe6dcd6ca7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3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4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BBB5711-29E1-4F8E-81A0-7947C57B208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dc4bcd6-49db-4c07-9060-8acfc67cef9f"/>
    <ds:schemaRef ds:uri="fb0879af-3eba-417a-a55a-ffe6dcd6ca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4934E25-8442-49E9-ABDF-3146C4145F3B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customXml/itemProps3.xml><?xml version="1.0" encoding="utf-8"?>
<ds:datastoreItem xmlns:ds="http://schemas.openxmlformats.org/officeDocument/2006/customXml" ds:itemID="{F6CB1848-D3E0-4F10-B640-720BE758B85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极简主义演示文稿</Template>
  <TotalTime>128</TotalTime>
  <Words>2023</Words>
  <Application>Microsoft Office PowerPoint</Application>
  <PresentationFormat>宽屏</PresentationFormat>
  <Paragraphs>235</Paragraphs>
  <Slides>41</Slides>
  <Notes>36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41</vt:i4>
      </vt:variant>
    </vt:vector>
  </HeadingPairs>
  <TitlesOfParts>
    <vt:vector size="50" baseType="lpstr">
      <vt:lpstr>-apple-system</vt:lpstr>
      <vt:lpstr>Microsoft YaHei UI</vt:lpstr>
      <vt:lpstr>等线</vt:lpstr>
      <vt:lpstr>宋体</vt:lpstr>
      <vt:lpstr>微软雅黑</vt:lpstr>
      <vt:lpstr>Arial</vt:lpstr>
      <vt:lpstr>Cambria Math</vt:lpstr>
      <vt:lpstr>Times New Roman</vt:lpstr>
      <vt:lpstr>Office 主题</vt:lpstr>
      <vt:lpstr>移动端 小型神经网络</vt:lpstr>
      <vt:lpstr>PowerPoint 演示文稿</vt:lpstr>
      <vt:lpstr>MobileNetV1</vt:lpstr>
      <vt:lpstr>MobileNetV1中的亮点</vt:lpstr>
      <vt:lpstr>传统卷积</vt:lpstr>
      <vt:lpstr>可分离卷积</vt:lpstr>
      <vt:lpstr>空间可分离</vt:lpstr>
      <vt:lpstr>深度可分离卷积</vt:lpstr>
      <vt:lpstr>PowerPoint 演示文稿</vt:lpstr>
      <vt:lpstr>比较</vt:lpstr>
      <vt:lpstr>网络结构</vt:lpstr>
      <vt:lpstr>MobileNetV2 </vt:lpstr>
      <vt:lpstr>PowerPoint 演示文稿</vt:lpstr>
      <vt:lpstr>PowerPoint 演示文稿</vt:lpstr>
      <vt:lpstr>网络结构</vt:lpstr>
      <vt:lpstr>网络结构</vt:lpstr>
      <vt:lpstr>PowerPoint 演示文稿</vt:lpstr>
      <vt:lpstr>论文复现</vt:lpstr>
      <vt:lpstr>模型效果</vt:lpstr>
      <vt:lpstr>代码部分</vt:lpstr>
      <vt:lpstr>代码部分</vt:lpstr>
      <vt:lpstr>代码部分</vt:lpstr>
      <vt:lpstr>网络搭建</vt:lpstr>
      <vt:lpstr>网络搭建</vt:lpstr>
      <vt:lpstr>网络搭建</vt:lpstr>
      <vt:lpstr>网络搭建</vt:lpstr>
      <vt:lpstr>迁移学习</vt:lpstr>
      <vt:lpstr>迁移学习</vt:lpstr>
      <vt:lpstr>迁移学习</vt:lpstr>
      <vt:lpstr>迁移学习</vt:lpstr>
      <vt:lpstr>目标识别</vt:lpstr>
      <vt:lpstr>目标识别</vt:lpstr>
      <vt:lpstr>目标识别</vt:lpstr>
      <vt:lpstr>目标识别</vt:lpstr>
      <vt:lpstr>目标识别</vt:lpstr>
      <vt:lpstr>知识蒸馏（KD）</vt:lpstr>
      <vt:lpstr>知识蒸馏（KD）</vt:lpstr>
      <vt:lpstr>知识蒸馏（KD）</vt:lpstr>
      <vt:lpstr>知识蒸馏（KD）</vt:lpstr>
      <vt:lpstr>知识蒸馏（KD）</vt:lpstr>
      <vt:lpstr>谢谢！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移动端 小型神经网络</dc:title>
  <dc:creator>Dong zehao</dc:creator>
  <cp:lastModifiedBy>Dong zehao</cp:lastModifiedBy>
  <cp:revision>14</cp:revision>
  <dcterms:created xsi:type="dcterms:W3CDTF">2020-12-04T02:35:56Z</dcterms:created>
  <dcterms:modified xsi:type="dcterms:W3CDTF">2020-12-14T09:29:06Z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0x010100DEEA25CC0A0AC24199CDC46C25B8B0BC</vt:lpwstr>
  </property>
</Properties>
</file>